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Layouts/slideLayout5.xml" ContentType="application/vnd.openxmlformats-officedocument.presentationml.slideLayout+xml"/>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ppt/notesSlides/notesSlide28.xml" ContentType="application/vnd.openxmlformats-officedocument.presentationml.notesSlide+xml"/>
  <Override PartName="/ppt/slides/slide22.xml" ContentType="application/vnd.openxmlformats-officedocument.presentationml.slide+xml"/>
  <Override PartName="/ppt/notesSlides/notesSlide24.xml" ContentType="application/vnd.openxmlformats-officedocument.presentationml.notesSl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7.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23.xml" ContentType="application/vnd.openxmlformats-officedocument.presentationml.slide+xml"/>
  <Override PartName="/ppt/notesSlides/notesSlide25.xml" ContentType="application/vnd.openxmlformats-officedocument.presentationml.notesSlide+xml"/>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notesSlides/notesSlide26.xml" ContentType="application/vnd.openxmlformats-officedocument.presentationml.notesSlide+xml"/>
  <Override PartName="/ppt/slides/slide20.xml" ContentType="application/vnd.openxmlformats-officedocument.presentationml.slide+xml"/>
  <Override PartName="/ppt/notesSlides/notesSlide7.xml" ContentType="application/vnd.openxmlformats-officedocument.presentationml.notesSlide+xml"/>
  <Override PartName="/ppt/notesSlides/notesSlide22.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notesSlides/notesSlide27.xml" ContentType="application/vnd.openxmlformats-officedocument.presentationml.notes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notesSlides/notesSlide23.xml" ContentType="application/vnd.openxmlformats-officedocument.presentationml.notes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r:id="rId1"/>
  </p:sldMasterIdLst>
  <p:notesMasterIdLst>
    <p:notesMasterId r:id="rId30"/>
  </p:notesMasterIdLst>
  <p:sldIdLst>
    <p:sldId id="274" r:id="rId2"/>
    <p:sldId id="265" r:id="rId3"/>
    <p:sldId id="264" r:id="rId4"/>
    <p:sldId id="270" r:id="rId5"/>
    <p:sldId id="271" r:id="rId6"/>
    <p:sldId id="272" r:id="rId7"/>
    <p:sldId id="273" r:id="rId8"/>
    <p:sldId id="275"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289" r:id="rId23"/>
    <p:sldId id="290" r:id="rId24"/>
    <p:sldId id="291" r:id="rId25"/>
    <p:sldId id="266" r:id="rId26"/>
    <p:sldId id="267" r:id="rId27"/>
    <p:sldId id="268" r:id="rId28"/>
    <p:sldId id="269" r:id="rId29"/>
  </p:sldIdLst>
  <p:sldSz cx="9144000" cy="6858000" type="screen4x3"/>
  <p:notesSz cx="6858000" cy="9144000"/>
  <p:defaultTextStyle>
    <a:defPPr>
      <a:defRPr lang="en-US"/>
    </a:defPPr>
    <a:lvl1pPr algn="l" rtl="0" fontAlgn="base">
      <a:spcBef>
        <a:spcPct val="0"/>
      </a:spcBef>
      <a:spcAft>
        <a:spcPct val="0"/>
      </a:spcAft>
      <a:defRPr b="1" kern="1200">
        <a:solidFill>
          <a:schemeClr val="tx1"/>
        </a:solidFill>
        <a:latin typeface="Arial" pitchFamily="-109" charset="0"/>
        <a:ea typeface="+mn-ea"/>
        <a:cs typeface="+mn-cs"/>
      </a:defRPr>
    </a:lvl1pPr>
    <a:lvl2pPr marL="457200" algn="l" rtl="0" fontAlgn="base">
      <a:spcBef>
        <a:spcPct val="0"/>
      </a:spcBef>
      <a:spcAft>
        <a:spcPct val="0"/>
      </a:spcAft>
      <a:defRPr b="1" kern="1200">
        <a:solidFill>
          <a:schemeClr val="tx1"/>
        </a:solidFill>
        <a:latin typeface="Arial" pitchFamily="-109" charset="0"/>
        <a:ea typeface="+mn-ea"/>
        <a:cs typeface="+mn-cs"/>
      </a:defRPr>
    </a:lvl2pPr>
    <a:lvl3pPr marL="914400" algn="l" rtl="0" fontAlgn="base">
      <a:spcBef>
        <a:spcPct val="0"/>
      </a:spcBef>
      <a:spcAft>
        <a:spcPct val="0"/>
      </a:spcAft>
      <a:defRPr b="1" kern="1200">
        <a:solidFill>
          <a:schemeClr val="tx1"/>
        </a:solidFill>
        <a:latin typeface="Arial" pitchFamily="-109" charset="0"/>
        <a:ea typeface="+mn-ea"/>
        <a:cs typeface="+mn-cs"/>
      </a:defRPr>
    </a:lvl3pPr>
    <a:lvl4pPr marL="1371600" algn="l" rtl="0" fontAlgn="base">
      <a:spcBef>
        <a:spcPct val="0"/>
      </a:spcBef>
      <a:spcAft>
        <a:spcPct val="0"/>
      </a:spcAft>
      <a:defRPr b="1" kern="1200">
        <a:solidFill>
          <a:schemeClr val="tx1"/>
        </a:solidFill>
        <a:latin typeface="Arial" pitchFamily="-109" charset="0"/>
        <a:ea typeface="+mn-ea"/>
        <a:cs typeface="+mn-cs"/>
      </a:defRPr>
    </a:lvl4pPr>
    <a:lvl5pPr marL="1828800" algn="l" rtl="0" fontAlgn="base">
      <a:spcBef>
        <a:spcPct val="0"/>
      </a:spcBef>
      <a:spcAft>
        <a:spcPct val="0"/>
      </a:spcAft>
      <a:defRPr b="1" kern="1200">
        <a:solidFill>
          <a:schemeClr val="tx1"/>
        </a:solidFill>
        <a:latin typeface="Arial" pitchFamily="-109" charset="0"/>
        <a:ea typeface="+mn-ea"/>
        <a:cs typeface="+mn-cs"/>
      </a:defRPr>
    </a:lvl5pPr>
    <a:lvl6pPr marL="2286000" algn="l" defTabSz="457200" rtl="0" eaLnBrk="1" latinLnBrk="0" hangingPunct="1">
      <a:defRPr b="1" kern="1200">
        <a:solidFill>
          <a:schemeClr val="tx1"/>
        </a:solidFill>
        <a:latin typeface="Arial" pitchFamily="-109" charset="0"/>
        <a:ea typeface="+mn-ea"/>
        <a:cs typeface="+mn-cs"/>
      </a:defRPr>
    </a:lvl6pPr>
    <a:lvl7pPr marL="2743200" algn="l" defTabSz="457200" rtl="0" eaLnBrk="1" latinLnBrk="0" hangingPunct="1">
      <a:defRPr b="1" kern="1200">
        <a:solidFill>
          <a:schemeClr val="tx1"/>
        </a:solidFill>
        <a:latin typeface="Arial" pitchFamily="-109" charset="0"/>
        <a:ea typeface="+mn-ea"/>
        <a:cs typeface="+mn-cs"/>
      </a:defRPr>
    </a:lvl7pPr>
    <a:lvl8pPr marL="3200400" algn="l" defTabSz="457200" rtl="0" eaLnBrk="1" latinLnBrk="0" hangingPunct="1">
      <a:defRPr b="1" kern="1200">
        <a:solidFill>
          <a:schemeClr val="tx1"/>
        </a:solidFill>
        <a:latin typeface="Arial" pitchFamily="-109" charset="0"/>
        <a:ea typeface="+mn-ea"/>
        <a:cs typeface="+mn-cs"/>
      </a:defRPr>
    </a:lvl8pPr>
    <a:lvl9pPr marL="3657600" algn="l" defTabSz="457200" rtl="0" eaLnBrk="1" latinLnBrk="0" hangingPunct="1">
      <a:defRPr b="1" kern="1200">
        <a:solidFill>
          <a:schemeClr val="tx1"/>
        </a:solidFill>
        <a:latin typeface="Arial" pitchFamily="-109"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p:cViewPr varScale="1">
        <p:scale>
          <a:sx n="87" d="100"/>
          <a:sy n="87" d="100"/>
        </p:scale>
        <p:origin x="-96" y="-41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30F32EB8-0A83-3D4F-A40A-BCD782617DDC}" type="datetimeFigureOut">
              <a:rPr lang="en-US"/>
              <a:pPr/>
              <a:t>1/23/11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6F06F67-4598-A241-B9A2-994C6CE5737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pitchFamily="-109"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09"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09"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09"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pPr eaLnBrk="1" hangingPunct="1">
              <a:spcBef>
                <a:spcPct val="0"/>
              </a:spcBef>
            </a:pPr>
            <a:endParaRPr lang="en-US"/>
          </a:p>
        </p:txBody>
      </p:sp>
      <p:sp>
        <p:nvSpPr>
          <p:cNvPr id="50180" name="Slide Number Placeholder 3"/>
          <p:cNvSpPr>
            <a:spLocks noGrp="1"/>
          </p:cNvSpPr>
          <p:nvPr>
            <p:ph type="sldNum" sz="quarter" idx="5"/>
          </p:nvPr>
        </p:nvSpPr>
        <p:spPr bwMode="auto">
          <a:noFill/>
          <a:ln>
            <a:miter lim="800000"/>
            <a:headEnd/>
            <a:tailEnd/>
          </a:ln>
        </p:spPr>
        <p:txBody>
          <a:bodyPr/>
          <a:lstStyle/>
          <a:p>
            <a:fld id="{7480BBB0-8FFB-4548-AECC-A060EB6B8CA6}"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a:lstStyle/>
          <a:p>
            <a:pPr eaLnBrk="1" hangingPunct="1">
              <a:spcBef>
                <a:spcPct val="0"/>
              </a:spcBef>
            </a:pPr>
            <a:endParaRPr lang="en-US"/>
          </a:p>
        </p:txBody>
      </p:sp>
      <p:sp>
        <p:nvSpPr>
          <p:cNvPr id="59396" name="Slide Number Placeholder 3"/>
          <p:cNvSpPr>
            <a:spLocks noGrp="1"/>
          </p:cNvSpPr>
          <p:nvPr>
            <p:ph type="sldNum" sz="quarter" idx="5"/>
          </p:nvPr>
        </p:nvSpPr>
        <p:spPr bwMode="auto">
          <a:noFill/>
          <a:ln>
            <a:miter lim="800000"/>
            <a:headEnd/>
            <a:tailEnd/>
          </a:ln>
        </p:spPr>
        <p:txBody>
          <a:bodyPr/>
          <a:lstStyle/>
          <a:p>
            <a:fld id="{2484A595-E7FD-C942-BB82-AA052E2D74CE}"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a:lstStyle/>
          <a:p>
            <a:pPr eaLnBrk="1" hangingPunct="1">
              <a:spcBef>
                <a:spcPct val="0"/>
              </a:spcBef>
            </a:pPr>
            <a:r>
              <a:rPr lang="en-US" dirty="0" smtClean="0"/>
              <a:t>I took a look at this web quest. Sounds like great fun. I hope some youngsters chose it.</a:t>
            </a:r>
            <a:endParaRPr lang="en-US" dirty="0"/>
          </a:p>
        </p:txBody>
      </p:sp>
      <p:sp>
        <p:nvSpPr>
          <p:cNvPr id="60420" name="Slide Number Placeholder 3"/>
          <p:cNvSpPr>
            <a:spLocks noGrp="1"/>
          </p:cNvSpPr>
          <p:nvPr>
            <p:ph type="sldNum" sz="quarter" idx="5"/>
          </p:nvPr>
        </p:nvSpPr>
        <p:spPr bwMode="auto">
          <a:noFill/>
          <a:ln>
            <a:miter lim="800000"/>
            <a:headEnd/>
            <a:tailEnd/>
          </a:ln>
        </p:spPr>
        <p:txBody>
          <a:bodyPr/>
          <a:lstStyle/>
          <a:p>
            <a:fld id="{B6777352-5C6B-AA45-84B2-89DE66B3A223}"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r>
              <a:rPr lang="en-US" dirty="0" smtClean="0"/>
              <a:t>Do</a:t>
            </a:r>
            <a:r>
              <a:rPr lang="en-US" baseline="0" dirty="0" smtClean="0"/>
              <a:t> also refer the kids to specific resources in the center or they may not become familiar with them and just play the game.</a:t>
            </a:r>
            <a:endParaRPr lang="en-US" dirty="0"/>
          </a:p>
        </p:txBody>
      </p:sp>
      <p:sp>
        <p:nvSpPr>
          <p:cNvPr id="61444" name="Slide Number Placeholder 3"/>
          <p:cNvSpPr>
            <a:spLocks noGrp="1"/>
          </p:cNvSpPr>
          <p:nvPr>
            <p:ph type="sldNum" sz="quarter" idx="5"/>
          </p:nvPr>
        </p:nvSpPr>
        <p:spPr bwMode="auto">
          <a:noFill/>
          <a:ln>
            <a:miter lim="800000"/>
            <a:headEnd/>
            <a:tailEnd/>
          </a:ln>
        </p:spPr>
        <p:txBody>
          <a:bodyPr/>
          <a:lstStyle/>
          <a:p>
            <a:fld id="{0D0C21ED-FB6E-D643-9DC7-FE1F6DFEB27E}"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pPr eaLnBrk="1" hangingPunct="1">
              <a:spcBef>
                <a:spcPct val="0"/>
              </a:spcBef>
            </a:pPr>
            <a:r>
              <a:rPr lang="en-US" dirty="0" smtClean="0"/>
              <a:t>Give</a:t>
            </a:r>
            <a:r>
              <a:rPr lang="en-US" baseline="0" dirty="0" smtClean="0"/>
              <a:t> them a data collection think to record their measurements.</a:t>
            </a:r>
            <a:endParaRPr lang="en-US" dirty="0"/>
          </a:p>
        </p:txBody>
      </p:sp>
      <p:sp>
        <p:nvSpPr>
          <p:cNvPr id="62468" name="Slide Number Placeholder 3"/>
          <p:cNvSpPr>
            <a:spLocks noGrp="1"/>
          </p:cNvSpPr>
          <p:nvPr>
            <p:ph type="sldNum" sz="quarter" idx="5"/>
          </p:nvPr>
        </p:nvSpPr>
        <p:spPr bwMode="auto">
          <a:noFill/>
          <a:ln>
            <a:miter lim="800000"/>
            <a:headEnd/>
            <a:tailEnd/>
          </a:ln>
        </p:spPr>
        <p:txBody>
          <a:bodyPr/>
          <a:lstStyle/>
          <a:p>
            <a:fld id="{9CC966C2-70D0-8C4D-BB96-B524323B94A7}"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a:lstStyle/>
          <a:p>
            <a:pPr eaLnBrk="1" hangingPunct="1">
              <a:spcBef>
                <a:spcPct val="0"/>
              </a:spcBef>
            </a:pPr>
            <a:endParaRPr lang="en-US"/>
          </a:p>
        </p:txBody>
      </p:sp>
      <p:sp>
        <p:nvSpPr>
          <p:cNvPr id="63492" name="Slide Number Placeholder 3"/>
          <p:cNvSpPr>
            <a:spLocks noGrp="1"/>
          </p:cNvSpPr>
          <p:nvPr>
            <p:ph type="sldNum" sz="quarter" idx="5"/>
          </p:nvPr>
        </p:nvSpPr>
        <p:spPr bwMode="auto">
          <a:noFill/>
          <a:ln>
            <a:miter lim="800000"/>
            <a:headEnd/>
            <a:tailEnd/>
          </a:ln>
        </p:spPr>
        <p:txBody>
          <a:bodyPr/>
          <a:lstStyle/>
          <a:p>
            <a:fld id="{5F2799E2-1A49-0347-B045-CAC114B41E0F}"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a:lstStyle/>
          <a:p>
            <a:pPr eaLnBrk="1" hangingPunct="1">
              <a:spcBef>
                <a:spcPct val="0"/>
              </a:spcBef>
            </a:pPr>
            <a:endParaRPr lang="en-US"/>
          </a:p>
        </p:txBody>
      </p:sp>
      <p:sp>
        <p:nvSpPr>
          <p:cNvPr id="64516" name="Slide Number Placeholder 3"/>
          <p:cNvSpPr>
            <a:spLocks noGrp="1"/>
          </p:cNvSpPr>
          <p:nvPr>
            <p:ph type="sldNum" sz="quarter" idx="5"/>
          </p:nvPr>
        </p:nvSpPr>
        <p:spPr bwMode="auto">
          <a:noFill/>
          <a:ln>
            <a:miter lim="800000"/>
            <a:headEnd/>
            <a:tailEnd/>
          </a:ln>
        </p:spPr>
        <p:txBody>
          <a:bodyPr/>
          <a:lstStyle/>
          <a:p>
            <a:fld id="{30EB944A-814A-A641-88D7-C3BA4304ACCA}"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a:lstStyle/>
          <a:p>
            <a:pPr eaLnBrk="1" hangingPunct="1">
              <a:spcBef>
                <a:spcPct val="0"/>
              </a:spcBef>
            </a:pPr>
            <a:endParaRPr lang="en-US"/>
          </a:p>
        </p:txBody>
      </p:sp>
      <p:sp>
        <p:nvSpPr>
          <p:cNvPr id="65540" name="Slide Number Placeholder 3"/>
          <p:cNvSpPr>
            <a:spLocks noGrp="1"/>
          </p:cNvSpPr>
          <p:nvPr>
            <p:ph type="sldNum" sz="quarter" idx="5"/>
          </p:nvPr>
        </p:nvSpPr>
        <p:spPr bwMode="auto">
          <a:noFill/>
          <a:ln>
            <a:miter lim="800000"/>
            <a:headEnd/>
            <a:tailEnd/>
          </a:ln>
        </p:spPr>
        <p:txBody>
          <a:bodyPr/>
          <a:lstStyle/>
          <a:p>
            <a:fld id="{12142EAA-41FA-D041-8095-F6F740A5E833}"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pPr eaLnBrk="1" hangingPunct="1">
              <a:spcBef>
                <a:spcPct val="0"/>
              </a:spcBef>
            </a:pPr>
            <a:r>
              <a:rPr lang="en-US" dirty="0" smtClean="0"/>
              <a:t>This seems like a fun activity. </a:t>
            </a:r>
            <a:r>
              <a:rPr lang="en-US" baseline="0" dirty="0" smtClean="0"/>
              <a:t> I like the challenge to find the broken bones.</a:t>
            </a:r>
            <a:endParaRPr lang="en-US" dirty="0"/>
          </a:p>
        </p:txBody>
      </p:sp>
      <p:sp>
        <p:nvSpPr>
          <p:cNvPr id="66564" name="Slide Number Placeholder 3"/>
          <p:cNvSpPr>
            <a:spLocks noGrp="1"/>
          </p:cNvSpPr>
          <p:nvPr>
            <p:ph type="sldNum" sz="quarter" idx="5"/>
          </p:nvPr>
        </p:nvSpPr>
        <p:spPr bwMode="auto">
          <a:noFill/>
          <a:ln>
            <a:miter lim="800000"/>
            <a:headEnd/>
            <a:tailEnd/>
          </a:ln>
        </p:spPr>
        <p:txBody>
          <a:bodyPr/>
          <a:lstStyle/>
          <a:p>
            <a:fld id="{887ECFD1-807C-F340-B9AB-C38EB1FF5B88}"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a:lstStyle/>
          <a:p>
            <a:pPr eaLnBrk="1" hangingPunct="1">
              <a:spcBef>
                <a:spcPct val="0"/>
              </a:spcBef>
            </a:pPr>
            <a:r>
              <a:rPr lang="en-US" dirty="0" smtClean="0"/>
              <a:t>GIVE</a:t>
            </a:r>
            <a:r>
              <a:rPr lang="en-US" baseline="0" dirty="0" smtClean="0"/>
              <a:t> THE SPECIFIC WEBSITES THEY WILL NEED TO HELP WITH THE TASK.</a:t>
            </a:r>
            <a:endParaRPr lang="en-US" dirty="0"/>
          </a:p>
        </p:txBody>
      </p:sp>
      <p:sp>
        <p:nvSpPr>
          <p:cNvPr id="67588" name="Slide Number Placeholder 3"/>
          <p:cNvSpPr>
            <a:spLocks noGrp="1"/>
          </p:cNvSpPr>
          <p:nvPr>
            <p:ph type="sldNum" sz="quarter" idx="5"/>
          </p:nvPr>
        </p:nvSpPr>
        <p:spPr bwMode="auto">
          <a:noFill/>
          <a:ln>
            <a:miter lim="800000"/>
            <a:headEnd/>
            <a:tailEnd/>
          </a:ln>
        </p:spPr>
        <p:txBody>
          <a:bodyPr/>
          <a:lstStyle/>
          <a:p>
            <a:fld id="{073BD728-C74B-374B-AFD1-63899308E286}"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a:lstStyle/>
          <a:p>
            <a:pPr eaLnBrk="1" hangingPunct="1">
              <a:spcBef>
                <a:spcPct val="0"/>
              </a:spcBef>
            </a:pPr>
            <a:r>
              <a:rPr lang="en-US" dirty="0" smtClean="0"/>
              <a:t>WHAT SHOULD THE PRODUCT BE? WHAT KIND OF RESEARCH/ WHAT DOES THIS SHEET SAY?</a:t>
            </a:r>
            <a:endParaRPr lang="en-US" dirty="0"/>
          </a:p>
        </p:txBody>
      </p:sp>
      <p:sp>
        <p:nvSpPr>
          <p:cNvPr id="68612" name="Slide Number Placeholder 3"/>
          <p:cNvSpPr>
            <a:spLocks noGrp="1"/>
          </p:cNvSpPr>
          <p:nvPr>
            <p:ph type="sldNum" sz="quarter" idx="5"/>
          </p:nvPr>
        </p:nvSpPr>
        <p:spPr bwMode="auto">
          <a:noFill/>
          <a:ln>
            <a:miter lim="800000"/>
            <a:headEnd/>
            <a:tailEnd/>
          </a:ln>
        </p:spPr>
        <p:txBody>
          <a:bodyPr/>
          <a:lstStyle/>
          <a:p>
            <a:fld id="{BBF36D91-256E-BC47-94D2-C365D66E1361}"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a:lstStyle/>
          <a:p>
            <a:pPr eaLnBrk="1" hangingPunct="1">
              <a:spcBef>
                <a:spcPct val="0"/>
              </a:spcBef>
            </a:pPr>
            <a:r>
              <a:rPr lang="en-US" dirty="0" smtClean="0"/>
              <a:t>What a great center!!! I bet all the kids couldn’t wait to just explore</a:t>
            </a:r>
            <a:r>
              <a:rPr lang="en-US" baseline="0" dirty="0" smtClean="0"/>
              <a:t> its contents.</a:t>
            </a:r>
            <a:endParaRPr lang="en-US" dirty="0"/>
          </a:p>
        </p:txBody>
      </p:sp>
      <p:sp>
        <p:nvSpPr>
          <p:cNvPr id="51204" name="Slide Number Placeholder 3"/>
          <p:cNvSpPr>
            <a:spLocks noGrp="1"/>
          </p:cNvSpPr>
          <p:nvPr>
            <p:ph type="sldNum" sz="quarter" idx="5"/>
          </p:nvPr>
        </p:nvSpPr>
        <p:spPr bwMode="auto">
          <a:noFill/>
          <a:ln>
            <a:miter lim="800000"/>
            <a:headEnd/>
            <a:tailEnd/>
          </a:ln>
        </p:spPr>
        <p:txBody>
          <a:bodyPr/>
          <a:lstStyle/>
          <a:p>
            <a:fld id="{409577E8-7438-514B-A66C-471C91F75D12}"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a:lstStyle/>
          <a:p>
            <a:pPr eaLnBrk="1" hangingPunct="1">
              <a:spcBef>
                <a:spcPct val="0"/>
              </a:spcBef>
            </a:pPr>
            <a:r>
              <a:rPr lang="en-US" dirty="0" smtClean="0"/>
              <a:t>Wonderful activity. Do provide a</a:t>
            </a:r>
            <a:r>
              <a:rPr lang="en-US" baseline="0" dirty="0" smtClean="0"/>
              <a:t> resource if the students want to know more about skin color determinants.</a:t>
            </a:r>
            <a:endParaRPr lang="en-US" dirty="0"/>
          </a:p>
        </p:txBody>
      </p:sp>
      <p:sp>
        <p:nvSpPr>
          <p:cNvPr id="69636" name="Slide Number Placeholder 3"/>
          <p:cNvSpPr>
            <a:spLocks noGrp="1"/>
          </p:cNvSpPr>
          <p:nvPr>
            <p:ph type="sldNum" sz="quarter" idx="5"/>
          </p:nvPr>
        </p:nvSpPr>
        <p:spPr bwMode="auto">
          <a:noFill/>
          <a:ln>
            <a:miter lim="800000"/>
            <a:headEnd/>
            <a:tailEnd/>
          </a:ln>
        </p:spPr>
        <p:txBody>
          <a:bodyPr/>
          <a:lstStyle/>
          <a:p>
            <a:fld id="{2E4F94E9-448A-F14D-B1FE-0EF213A81161}"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a:lstStyle/>
          <a:p>
            <a:pPr eaLnBrk="1" hangingPunct="1">
              <a:spcBef>
                <a:spcPct val="0"/>
              </a:spcBef>
            </a:pPr>
            <a:r>
              <a:rPr lang="en-US" dirty="0" smtClean="0"/>
              <a:t>Again, give the name of the books and some specific</a:t>
            </a:r>
            <a:r>
              <a:rPr lang="en-US" baseline="0" dirty="0" smtClean="0"/>
              <a:t> page numbers that would be appropriate.</a:t>
            </a:r>
            <a:endParaRPr lang="en-US" dirty="0"/>
          </a:p>
        </p:txBody>
      </p:sp>
      <p:sp>
        <p:nvSpPr>
          <p:cNvPr id="70660"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E6C3E290-AD39-774C-8E30-38CFE3F6A087}" type="slidenum">
              <a:rPr lang="en-US" sz="1200">
                <a:latin typeface="Calibri" pitchFamily="-109" charset="0"/>
              </a:rPr>
              <a:pPr algn="r"/>
              <a:t>21</a:t>
            </a:fld>
            <a:endParaRPr lang="en-US" sz="1200">
              <a:latin typeface="Calibri" pitchFamily="-109"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a:lstStyle/>
          <a:p>
            <a:pPr eaLnBrk="1" hangingPunct="1">
              <a:spcBef>
                <a:spcPct val="0"/>
              </a:spcBef>
            </a:pPr>
            <a:endParaRPr lang="en-US"/>
          </a:p>
        </p:txBody>
      </p:sp>
      <p:sp>
        <p:nvSpPr>
          <p:cNvPr id="71684" name="Slide Number Placeholder 3"/>
          <p:cNvSpPr>
            <a:spLocks noGrp="1"/>
          </p:cNvSpPr>
          <p:nvPr>
            <p:ph type="sldNum" sz="quarter" idx="5"/>
          </p:nvPr>
        </p:nvSpPr>
        <p:spPr bwMode="auto">
          <a:noFill/>
          <a:ln>
            <a:miter lim="800000"/>
            <a:headEnd/>
            <a:tailEnd/>
          </a:ln>
        </p:spPr>
        <p:txBody>
          <a:bodyPr/>
          <a:lstStyle/>
          <a:p>
            <a:fld id="{D1C15822-D7D3-7C40-ADCE-90C3463D37D6}"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a:lstStyle/>
          <a:p>
            <a:pPr eaLnBrk="1" hangingPunct="1"/>
            <a:endParaRPr lang="en-US"/>
          </a:p>
        </p:txBody>
      </p:sp>
      <p:sp>
        <p:nvSpPr>
          <p:cNvPr id="72708" name="Slide Number Placeholder 3"/>
          <p:cNvSpPr>
            <a:spLocks noGrp="1"/>
          </p:cNvSpPr>
          <p:nvPr>
            <p:ph type="sldNum" sz="quarter" idx="5"/>
          </p:nvPr>
        </p:nvSpPr>
        <p:spPr bwMode="auto">
          <a:noFill/>
          <a:ln>
            <a:miter lim="800000"/>
            <a:headEnd/>
            <a:tailEnd/>
          </a:ln>
        </p:spPr>
        <p:txBody>
          <a:bodyPr/>
          <a:lstStyle/>
          <a:p>
            <a:fld id="{7F95EC20-DDA1-5D4C-82CC-C9E2DC98D9FD}"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a:lstStyle/>
          <a:p>
            <a:pPr eaLnBrk="1" hangingPunct="1"/>
            <a:r>
              <a:rPr lang="en-US" dirty="0" smtClean="0"/>
              <a:t>I REALLY LIKE THIS ONE</a:t>
            </a:r>
            <a:r>
              <a:rPr lang="en-US" baseline="0" dirty="0" smtClean="0"/>
              <a:t> TOO AS IT LEAVES IT OPEN FOR THE KIDS TO DO THEIR OWN EXPLORATIONS.</a:t>
            </a:r>
            <a:endParaRPr lang="en-US" dirty="0"/>
          </a:p>
        </p:txBody>
      </p:sp>
      <p:sp>
        <p:nvSpPr>
          <p:cNvPr id="73732" name="Slide Number Placeholder 3"/>
          <p:cNvSpPr>
            <a:spLocks noGrp="1"/>
          </p:cNvSpPr>
          <p:nvPr>
            <p:ph type="sldNum" sz="quarter" idx="5"/>
          </p:nvPr>
        </p:nvSpPr>
        <p:spPr bwMode="auto">
          <a:noFill/>
          <a:ln>
            <a:miter lim="800000"/>
            <a:headEnd/>
            <a:tailEnd/>
          </a:ln>
        </p:spPr>
        <p:txBody>
          <a:bodyPr/>
          <a:lstStyle/>
          <a:p>
            <a:fld id="{5A208544-E308-274C-A124-49CF207EAD0E}"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a:lstStyle/>
          <a:p>
            <a:pPr eaLnBrk="1" hangingPunct="1">
              <a:spcBef>
                <a:spcPct val="0"/>
              </a:spcBef>
            </a:pPr>
            <a:r>
              <a:rPr lang="en-US" dirty="0" smtClean="0"/>
              <a:t>GAVE UP RECESS!!! FINE.</a:t>
            </a:r>
            <a:endParaRPr lang="en-US" dirty="0"/>
          </a:p>
        </p:txBody>
      </p:sp>
      <p:sp>
        <p:nvSpPr>
          <p:cNvPr id="74756" name="Slide Number Placeholder 3"/>
          <p:cNvSpPr>
            <a:spLocks noGrp="1"/>
          </p:cNvSpPr>
          <p:nvPr>
            <p:ph type="sldNum" sz="quarter" idx="5"/>
          </p:nvPr>
        </p:nvSpPr>
        <p:spPr bwMode="auto">
          <a:noFill/>
          <a:ln>
            <a:miter lim="800000"/>
            <a:headEnd/>
            <a:tailEnd/>
          </a:ln>
        </p:spPr>
        <p:txBody>
          <a:bodyPr/>
          <a:lstStyle/>
          <a:p>
            <a:fld id="{5CF1C4A5-1CEF-114C-B47E-6B21897B66A5}" type="slidenum">
              <a:rPr lang="en-US"/>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a:lstStyle/>
          <a:p>
            <a:pPr eaLnBrk="1" hangingPunct="1">
              <a:spcBef>
                <a:spcPct val="0"/>
              </a:spcBef>
            </a:pPr>
            <a:r>
              <a:rPr lang="en-US" dirty="0" smtClean="0"/>
              <a:t>WOW!!! THIS DOES LOOK LIKE A MINI</a:t>
            </a:r>
            <a:r>
              <a:rPr lang="en-US" baseline="0" dirty="0" smtClean="0"/>
              <a:t> MUSEUM. LOOK HOW EXCITED THE STUDENTS ARE.</a:t>
            </a:r>
            <a:endParaRPr lang="en-US" dirty="0"/>
          </a:p>
        </p:txBody>
      </p:sp>
      <p:sp>
        <p:nvSpPr>
          <p:cNvPr id="75780" name="Slide Number Placeholder 3"/>
          <p:cNvSpPr>
            <a:spLocks noGrp="1"/>
          </p:cNvSpPr>
          <p:nvPr>
            <p:ph type="sldNum" sz="quarter" idx="5"/>
          </p:nvPr>
        </p:nvSpPr>
        <p:spPr bwMode="auto">
          <a:noFill/>
          <a:ln>
            <a:miter lim="800000"/>
            <a:headEnd/>
            <a:tailEnd/>
          </a:ln>
        </p:spPr>
        <p:txBody>
          <a:bodyPr/>
          <a:lstStyle/>
          <a:p>
            <a:fld id="{7459D07E-92DA-7F40-B985-B16AC795A39B}" type="slidenum">
              <a:rPr lang="en-US"/>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a:lstStyle/>
          <a:p>
            <a:pPr eaLnBrk="1" hangingPunct="1">
              <a:spcBef>
                <a:spcPct val="0"/>
              </a:spcBef>
            </a:pPr>
            <a:r>
              <a:rPr lang="en-US" dirty="0" smtClean="0"/>
              <a:t>WHAT TASK</a:t>
            </a:r>
            <a:r>
              <a:rPr lang="en-US" baseline="0" dirty="0" smtClean="0"/>
              <a:t> DID SHE WORK ON?  SOMETIMES WHEN CHILD WHO DOES SO WELL LEARNING TRADITIONALLY, THEY DON’T KNOW WHAT TO DO WITH SO MUCH CHOICE AND PERCEIVED CHAOS. I AM GLAD SHE CAME AROUND. </a:t>
            </a:r>
            <a:endParaRPr lang="en-US" dirty="0"/>
          </a:p>
        </p:txBody>
      </p:sp>
      <p:sp>
        <p:nvSpPr>
          <p:cNvPr id="76804" name="Slide Number Placeholder 3"/>
          <p:cNvSpPr>
            <a:spLocks noGrp="1"/>
          </p:cNvSpPr>
          <p:nvPr>
            <p:ph type="sldNum" sz="quarter" idx="5"/>
          </p:nvPr>
        </p:nvSpPr>
        <p:spPr bwMode="auto">
          <a:noFill/>
          <a:ln>
            <a:miter lim="800000"/>
            <a:headEnd/>
            <a:tailEnd/>
          </a:ln>
        </p:spPr>
        <p:txBody>
          <a:bodyPr/>
          <a:lstStyle/>
          <a:p>
            <a:fld id="{11AE329E-18B8-0547-81A8-AE6E66B217BF}" type="slidenum">
              <a:rPr lang="en-US"/>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a:lstStyle/>
          <a:p>
            <a:pPr eaLnBrk="1" hangingPunct="1">
              <a:spcBef>
                <a:spcPct val="0"/>
              </a:spcBef>
            </a:pPr>
            <a:r>
              <a:rPr lang="en-US" dirty="0" smtClean="0"/>
              <a:t>GREAT!!! YOU DO HAVE A CLUE TO HOW</a:t>
            </a:r>
            <a:r>
              <a:rPr lang="en-US" baseline="0" dirty="0" smtClean="0"/>
              <a:t> TO MOTIVATE THIS STUDENT. BRAVO.</a:t>
            </a:r>
            <a:endParaRPr lang="en-US" dirty="0"/>
          </a:p>
        </p:txBody>
      </p:sp>
      <p:sp>
        <p:nvSpPr>
          <p:cNvPr id="77828" name="Slide Number Placeholder 3"/>
          <p:cNvSpPr>
            <a:spLocks noGrp="1"/>
          </p:cNvSpPr>
          <p:nvPr>
            <p:ph type="sldNum" sz="quarter" idx="5"/>
          </p:nvPr>
        </p:nvSpPr>
        <p:spPr bwMode="auto">
          <a:noFill/>
          <a:ln>
            <a:miter lim="800000"/>
            <a:headEnd/>
            <a:tailEnd/>
          </a:ln>
        </p:spPr>
        <p:txBody>
          <a:bodyPr/>
          <a:lstStyle/>
          <a:p>
            <a:fld id="{2A6B37EB-FFBB-7D49-9DEC-B8BB6B801A9B}" type="slidenum">
              <a:rPr lang="en-US"/>
              <a:pPr/>
              <a:t>28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a:lstStyle/>
          <a:p>
            <a:pPr eaLnBrk="1" hangingPunct="1">
              <a:spcBef>
                <a:spcPct val="0"/>
              </a:spcBef>
            </a:pPr>
            <a:endParaRPr lang="en-US"/>
          </a:p>
        </p:txBody>
      </p:sp>
      <p:sp>
        <p:nvSpPr>
          <p:cNvPr id="52228" name="Slide Number Placeholder 3"/>
          <p:cNvSpPr>
            <a:spLocks noGrp="1"/>
          </p:cNvSpPr>
          <p:nvPr>
            <p:ph type="sldNum" sz="quarter" idx="5"/>
          </p:nvPr>
        </p:nvSpPr>
        <p:spPr bwMode="auto">
          <a:noFill/>
          <a:ln>
            <a:miter lim="800000"/>
            <a:headEnd/>
            <a:tailEnd/>
          </a:ln>
        </p:spPr>
        <p:txBody>
          <a:bodyPr/>
          <a:lstStyle/>
          <a:p>
            <a:fld id="{BAA6ADDB-D552-E14E-9F9D-99CF5100D01F}"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a:lstStyle/>
          <a:p>
            <a:pPr eaLnBrk="1" hangingPunct="1">
              <a:spcBef>
                <a:spcPct val="0"/>
              </a:spcBef>
            </a:pPr>
            <a:r>
              <a:rPr lang="en-US" dirty="0" smtClean="0"/>
              <a:t>Nice diversity of resources</a:t>
            </a:r>
            <a:endParaRPr lang="en-US" dirty="0"/>
          </a:p>
        </p:txBody>
      </p:sp>
      <p:sp>
        <p:nvSpPr>
          <p:cNvPr id="53252" name="Slide Number Placeholder 3"/>
          <p:cNvSpPr>
            <a:spLocks noGrp="1"/>
          </p:cNvSpPr>
          <p:nvPr>
            <p:ph type="sldNum" sz="quarter" idx="5"/>
          </p:nvPr>
        </p:nvSpPr>
        <p:spPr bwMode="auto">
          <a:noFill/>
          <a:ln>
            <a:miter lim="800000"/>
            <a:headEnd/>
            <a:tailEnd/>
          </a:ln>
        </p:spPr>
        <p:txBody>
          <a:bodyPr/>
          <a:lstStyle/>
          <a:p>
            <a:fld id="{78B9E2A8-E303-7A46-BDAF-76BF9A8A1951}"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pPr eaLnBrk="1" hangingPunct="1">
              <a:spcBef>
                <a:spcPct val="0"/>
              </a:spcBef>
            </a:pPr>
            <a:r>
              <a:rPr lang="en-US" dirty="0" smtClean="0"/>
              <a:t>Great card. You might want to suggest where they can respond to the last question.</a:t>
            </a:r>
            <a:endParaRPr lang="en-US" dirty="0"/>
          </a:p>
        </p:txBody>
      </p:sp>
      <p:sp>
        <p:nvSpPr>
          <p:cNvPr id="54276" name="Slide Number Placeholder 3"/>
          <p:cNvSpPr>
            <a:spLocks noGrp="1"/>
          </p:cNvSpPr>
          <p:nvPr>
            <p:ph type="sldNum" sz="quarter" idx="5"/>
          </p:nvPr>
        </p:nvSpPr>
        <p:spPr bwMode="auto">
          <a:noFill/>
          <a:ln>
            <a:miter lim="800000"/>
            <a:headEnd/>
            <a:tailEnd/>
          </a:ln>
        </p:spPr>
        <p:txBody>
          <a:bodyPr/>
          <a:lstStyle/>
          <a:p>
            <a:fld id="{708057B1-B8C7-8C42-9E5F-52B39E39917E}"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pPr eaLnBrk="1" hangingPunct="1">
              <a:spcBef>
                <a:spcPct val="0"/>
              </a:spcBef>
            </a:pPr>
            <a:endParaRPr lang="en-US"/>
          </a:p>
        </p:txBody>
      </p:sp>
      <p:sp>
        <p:nvSpPr>
          <p:cNvPr id="55300" name="Slide Number Placeholder 3"/>
          <p:cNvSpPr>
            <a:spLocks noGrp="1"/>
          </p:cNvSpPr>
          <p:nvPr>
            <p:ph type="sldNum" sz="quarter" idx="5"/>
          </p:nvPr>
        </p:nvSpPr>
        <p:spPr bwMode="auto">
          <a:noFill/>
          <a:ln>
            <a:miter lim="800000"/>
            <a:headEnd/>
            <a:tailEnd/>
          </a:ln>
        </p:spPr>
        <p:txBody>
          <a:bodyPr/>
          <a:lstStyle/>
          <a:p>
            <a:fld id="{484947B9-B8BA-8A41-B0BA-51128706743D}"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pPr eaLnBrk="1" hangingPunct="1">
              <a:spcBef>
                <a:spcPct val="0"/>
              </a:spcBef>
            </a:pPr>
            <a:r>
              <a:rPr lang="en-US" dirty="0" smtClean="0"/>
              <a:t>Fun activity</a:t>
            </a:r>
            <a:r>
              <a:rPr lang="en-US" baseline="0" dirty="0" smtClean="0"/>
              <a:t>.</a:t>
            </a:r>
            <a:endParaRPr lang="en-US" dirty="0"/>
          </a:p>
        </p:txBody>
      </p:sp>
      <p:sp>
        <p:nvSpPr>
          <p:cNvPr id="56324" name="Slide Number Placeholder 3"/>
          <p:cNvSpPr>
            <a:spLocks noGrp="1"/>
          </p:cNvSpPr>
          <p:nvPr>
            <p:ph type="sldNum" sz="quarter" idx="5"/>
          </p:nvPr>
        </p:nvSpPr>
        <p:spPr bwMode="auto">
          <a:noFill/>
          <a:ln>
            <a:miter lim="800000"/>
            <a:headEnd/>
            <a:tailEnd/>
          </a:ln>
        </p:spPr>
        <p:txBody>
          <a:bodyPr/>
          <a:lstStyle/>
          <a:p>
            <a:fld id="{7612ADBC-425A-DB4E-9D72-AEB54598B632}"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a:lstStyle/>
          <a:p>
            <a:pPr eaLnBrk="1" hangingPunct="1">
              <a:spcBef>
                <a:spcPct val="0"/>
              </a:spcBef>
            </a:pPr>
            <a:r>
              <a:rPr lang="en-US" dirty="0" smtClean="0"/>
              <a:t>You might suggest particular books for them to use as they create their model.</a:t>
            </a:r>
            <a:endParaRPr lang="en-US" dirty="0"/>
          </a:p>
        </p:txBody>
      </p:sp>
      <p:sp>
        <p:nvSpPr>
          <p:cNvPr id="57348" name="Slide Number Placeholder 3"/>
          <p:cNvSpPr>
            <a:spLocks noGrp="1"/>
          </p:cNvSpPr>
          <p:nvPr>
            <p:ph type="sldNum" sz="quarter" idx="5"/>
          </p:nvPr>
        </p:nvSpPr>
        <p:spPr bwMode="auto">
          <a:noFill/>
          <a:ln>
            <a:miter lim="800000"/>
            <a:headEnd/>
            <a:tailEnd/>
          </a:ln>
        </p:spPr>
        <p:txBody>
          <a:bodyPr/>
          <a:lstStyle/>
          <a:p>
            <a:fld id="{2CA99870-B67B-9044-B059-688DCA10A791}"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a:lstStyle/>
          <a:p>
            <a:pPr eaLnBrk="1" hangingPunct="1">
              <a:spcBef>
                <a:spcPct val="0"/>
              </a:spcBef>
            </a:pPr>
            <a:r>
              <a:rPr lang="en-US" dirty="0" smtClean="0"/>
              <a:t>I love this as the kids predict and collect real data. They are acting like a practicing professional.</a:t>
            </a:r>
            <a:endParaRPr lang="en-US" dirty="0"/>
          </a:p>
        </p:txBody>
      </p:sp>
      <p:sp>
        <p:nvSpPr>
          <p:cNvPr id="58372" name="Slide Number Placeholder 3"/>
          <p:cNvSpPr>
            <a:spLocks noGrp="1"/>
          </p:cNvSpPr>
          <p:nvPr>
            <p:ph type="sldNum" sz="quarter" idx="5"/>
          </p:nvPr>
        </p:nvSpPr>
        <p:spPr bwMode="auto">
          <a:noFill/>
          <a:ln>
            <a:miter lim="800000"/>
            <a:headEnd/>
            <a:tailEnd/>
          </a:ln>
        </p:spPr>
        <p:txBody>
          <a:bodyPr/>
          <a:lstStyle/>
          <a:p>
            <a:fld id="{34F09EAD-61BF-5C46-9767-7879A4CC78FD}"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DB06B1C3-42A3-6146-B63B-54BD0BA8292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C18134C1-68DD-9344-B847-400A075B4F6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4C86D4A6-5AA0-FB46-8B17-FB280D9BDE9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1538ED8D-3EAF-B74F-8D01-46BBE25E9F7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0F443016-6AB9-1042-A506-B19B7379F9A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4DA3786A-E76B-8F40-A01D-16C2D90D292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7E3A5ADE-71EF-8547-997E-2A4F0D7A21C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AEC1930E-B51F-1E43-A1D6-5E2F3E1BAFCE}"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FB3104A2-9E82-9940-8553-2D020F2E5BE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07E96022-A4E5-DA4A-A925-ABC0E30643BC}"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703203A5-6040-FD43-ABB0-1B3263CC7B4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12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fld id="{A8A19F1B-9CB2-1E4B-AD2E-4457B96EA5FF}" type="slidenum">
              <a:rPr lang="en-US"/>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09"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09"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hyperlink" Target="Kent.k12.wa.us%5Cstaff%5Cjuliegraff%5Cwebquest%5Cintro.htm" TargetMode="External"/><Relationship Id="rId4"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5"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2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26.jpeg"/><Relationship Id="rId5" Type="http://schemas.openxmlformats.org/officeDocument/2006/relationships/image" Target="../media/image27.jpe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jpeg"/><Relationship Id="rId5"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x2ABc5LlNCY" TargetMode="External"/><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763962"/>
          </a:xfrm>
        </p:spPr>
        <p:txBody>
          <a:bodyPr>
            <a:normAutofit fontScale="90000"/>
          </a:bodyPr>
          <a:lstStyle/>
          <a:p>
            <a:r>
              <a:rPr lang="en-US" sz="12400" dirty="0">
                <a:latin typeface="Beat My Guest" pitchFamily="2" charset="0"/>
              </a:rPr>
              <a:t/>
            </a:r>
            <a:br>
              <a:rPr lang="en-US" sz="12400" dirty="0">
                <a:latin typeface="Beat My Guest" pitchFamily="2" charset="0"/>
              </a:rPr>
            </a:br>
            <a:r>
              <a:rPr lang="en-US" sz="12400" dirty="0">
                <a:latin typeface="Beat My Guest" pitchFamily="2" charset="0"/>
              </a:rPr>
              <a:t/>
            </a:r>
            <a:br>
              <a:rPr lang="en-US" sz="12400" dirty="0">
                <a:latin typeface="Beat My Guest" pitchFamily="2" charset="0"/>
              </a:rPr>
            </a:br>
            <a:r>
              <a:rPr lang="en-US" sz="12400" dirty="0">
                <a:latin typeface="Beat My Guest" pitchFamily="2" charset="0"/>
              </a:rPr>
              <a:t>Is That Me?</a:t>
            </a:r>
            <a:r>
              <a:rPr lang="en-US" sz="3200" dirty="0"/>
              <a:t/>
            </a:r>
            <a:br>
              <a:rPr lang="en-US" sz="3200" dirty="0"/>
            </a:br>
            <a:r>
              <a:rPr lang="en-US" sz="3200" dirty="0">
                <a:latin typeface="Greyhound" pitchFamily="2" charset="0"/>
              </a:rPr>
              <a:t/>
            </a:r>
            <a:br>
              <a:rPr lang="en-US" sz="3200" dirty="0">
                <a:latin typeface="Greyhound" pitchFamily="2" charset="0"/>
              </a:rPr>
            </a:br>
            <a:r>
              <a:rPr lang="en-US" sz="3200" dirty="0">
                <a:latin typeface="Greyhound" pitchFamily="2" charset="0"/>
              </a:rPr>
              <a:t/>
            </a:r>
            <a:br>
              <a:rPr lang="en-US" sz="3200" dirty="0">
                <a:latin typeface="Greyhound" pitchFamily="2" charset="0"/>
              </a:rPr>
            </a:br>
            <a:r>
              <a:rPr lang="en-US" sz="3200" dirty="0">
                <a:latin typeface="Greyhound" pitchFamily="2" charset="0"/>
              </a:rPr>
              <a:t/>
            </a:r>
            <a:br>
              <a:rPr lang="en-US" sz="3200" dirty="0">
                <a:latin typeface="Greyhound" pitchFamily="2" charset="0"/>
              </a:rPr>
            </a:br>
            <a:r>
              <a:rPr lang="en-US" sz="3200" dirty="0">
                <a:latin typeface="Arial Rounded MT Bold" pitchFamily="-109" charset="0"/>
              </a:rPr>
              <a:t>Interest </a:t>
            </a:r>
            <a:r>
              <a:rPr lang="en-US" sz="3200" dirty="0" smtClean="0">
                <a:latin typeface="Arial Rounded MT Bold" pitchFamily="-109" charset="0"/>
              </a:rPr>
              <a:t>Center </a:t>
            </a:r>
            <a:r>
              <a:rPr lang="en-US" sz="3200" smtClean="0">
                <a:latin typeface="Arial Rounded MT Bold" pitchFamily="-109" charset="0"/>
              </a:rPr>
              <a:t>on Human Body</a:t>
            </a:r>
            <a:r>
              <a:rPr lang="en-US" sz="3200" smtClean="0">
                <a:latin typeface="Greyhound" pitchFamily="2" charset="0"/>
              </a:rPr>
              <a:t/>
            </a:r>
            <a:br>
              <a:rPr lang="en-US" sz="3200" smtClean="0">
                <a:latin typeface="Greyhound" pitchFamily="2" charset="0"/>
              </a:rPr>
            </a:br>
            <a:r>
              <a:rPr lang="en-US" sz="4000">
                <a:latin typeface="Arial Rounded MT Bold" pitchFamily="-109" charset="0"/>
              </a:rPr>
              <a:t>By </a:t>
            </a:r>
            <a:r>
              <a:rPr lang="en-US" sz="4000" dirty="0" err="1">
                <a:latin typeface="Arial Rounded MT Bold" pitchFamily="-109" charset="0"/>
              </a:rPr>
              <a:t>Yodit</a:t>
            </a:r>
            <a:r>
              <a:rPr lang="en-US" sz="4000" dirty="0">
                <a:latin typeface="Arial Rounded MT Bold" pitchFamily="-109" charset="0"/>
              </a:rPr>
              <a:t> </a:t>
            </a:r>
            <a:r>
              <a:rPr lang="en-US" sz="4000" dirty="0" err="1">
                <a:latin typeface="Arial Rounded MT Bold" pitchFamily="-109" charset="0"/>
              </a:rPr>
              <a:t>Hizekiel</a:t>
            </a:r>
            <a:r>
              <a:rPr lang="en-US" sz="4000" dirty="0">
                <a:latin typeface="Arial Rounded MT Bold" pitchFamily="-109" charset="0"/>
              </a:rPr>
              <a:t/>
            </a:r>
            <a:br>
              <a:rPr lang="en-US" sz="4000" dirty="0">
                <a:latin typeface="Arial Rounded MT Bold" pitchFamily="-109" charset="0"/>
              </a:rPr>
            </a:br>
            <a:r>
              <a:rPr lang="en-US" sz="2000" dirty="0" err="1">
                <a:latin typeface="Arial Rounded MT Bold" pitchFamily="-109" charset="0"/>
              </a:rPr>
              <a:t>yodit.hizekiel@icsaddis.edu.et</a:t>
            </a:r>
            <a:endParaRPr lang="en-US" sz="1600" dirty="0">
              <a:latin typeface="Arial Rounded MT Bold" pitchFamily="-109"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lgn="l"/>
            <a:r>
              <a:rPr lang="en-US" sz="3200">
                <a:solidFill>
                  <a:srgbClr val="17365D"/>
                </a:solidFill>
                <a:latin typeface="Cambria" pitchFamily="-109" charset="0"/>
                <a:ea typeface="Arial" pitchFamily="-109" charset="0"/>
                <a:cs typeface="Arial" pitchFamily="-109" charset="0"/>
              </a:rPr>
              <a:t>Task Card- Talent Search Prediction Sheet</a:t>
            </a:r>
            <a:r>
              <a:rPr lang="en-US" sz="3200">
                <a:solidFill>
                  <a:srgbClr val="17365D"/>
                </a:solidFill>
                <a:latin typeface="Times New Roman" pitchFamily="-109" charset="0"/>
                <a:ea typeface="Arial" pitchFamily="-109" charset="0"/>
                <a:cs typeface="Arial" pitchFamily="-109" charset="0"/>
              </a:rPr>
              <a:t/>
            </a:r>
            <a:br>
              <a:rPr lang="en-US" sz="3200">
                <a:solidFill>
                  <a:srgbClr val="17365D"/>
                </a:solidFill>
                <a:latin typeface="Times New Roman" pitchFamily="-109" charset="0"/>
                <a:ea typeface="Arial" pitchFamily="-109" charset="0"/>
                <a:cs typeface="Arial" pitchFamily="-109" charset="0"/>
              </a:rPr>
            </a:br>
            <a:endParaRPr lang="en-US" sz="3200"/>
          </a:p>
        </p:txBody>
      </p:sp>
      <p:graphicFrame>
        <p:nvGraphicFramePr>
          <p:cNvPr id="6" name="Content Placeholder 5"/>
          <p:cNvGraphicFramePr>
            <a:graphicFrameLocks noGrp="1"/>
          </p:cNvGraphicFramePr>
          <p:nvPr>
            <p:ph idx="1"/>
          </p:nvPr>
        </p:nvGraphicFramePr>
        <p:xfrm>
          <a:off x="457200" y="1600200"/>
          <a:ext cx="8229600" cy="3245485"/>
        </p:xfrm>
        <a:graphic>
          <a:graphicData uri="http://schemas.openxmlformats.org/drawingml/2006/table">
            <a:tbl>
              <a:tblPr/>
              <a:tblGrid>
                <a:gridCol w="1371600"/>
                <a:gridCol w="1371600"/>
                <a:gridCol w="1371600"/>
                <a:gridCol w="1371600"/>
                <a:gridCol w="1371600"/>
                <a:gridCol w="13716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pitchFamily="-109" charset="0"/>
                        </a:rPr>
                        <a:t>Name</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pitchFamily="-109" charset="0"/>
                        </a:rPr>
                        <a:t>Measure</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pitchFamily="-109" charset="0"/>
                        </a:rPr>
                        <a:t>Measure</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pitchFamily="-109" charset="0"/>
                        </a:rPr>
                        <a:t>Measure</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pitchFamily="-109" charset="0"/>
                        </a:rPr>
                        <a:t>Long jump</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pitchFamily="-109" charset="0"/>
                        </a:rPr>
                        <a:t>Measure</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pitchFamily="-109" charset="0"/>
                        </a:rPr>
                        <a:t>Prediction</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w="12700" cap="flat" cmpd="sng" algn="ctr">
                      <a:solidFill>
                        <a:schemeClr val="accent2"/>
                      </a:solidFill>
                      <a:prstDash val="solid"/>
                      <a:round/>
                      <a:headEnd type="none" w="med" len="med"/>
                      <a:tailEnd type="none" w="med" len="med"/>
                    </a:lnT>
                    <a:lnB>
                      <a:noFill/>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w="12700" cap="flat" cmpd="sng" algn="ctr">
                      <a:solidFill>
                        <a:schemeClr val="accent2"/>
                      </a:solidFill>
                      <a:prstDash val="solid"/>
                      <a:round/>
                      <a:headEnd type="none" w="med" len="med"/>
                      <a:tailEnd type="none" w="med" len="med"/>
                    </a:lnT>
                    <a:lnB>
                      <a:noFill/>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w="12700" cap="flat" cmpd="sng" algn="ctr">
                      <a:solidFill>
                        <a:schemeClr val="accent2"/>
                      </a:solidFill>
                      <a:prstDash val="solid"/>
                      <a:round/>
                      <a:headEnd type="none" w="med" len="med"/>
                      <a:tailEnd type="none" w="med" len="med"/>
                    </a:lnT>
                    <a:lnB>
                      <a:noFill/>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w="12700" cap="flat" cmpd="sng" algn="ctr">
                      <a:solidFill>
                        <a:schemeClr val="accent2"/>
                      </a:solidFill>
                      <a:prstDash val="solid"/>
                      <a:round/>
                      <a:headEnd type="none" w="med" len="med"/>
                      <a:tailEnd type="none" w="med" len="med"/>
                    </a:lnT>
                    <a:lnB>
                      <a:noFill/>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w="12700" cap="flat" cmpd="sng" algn="ctr">
                      <a:solidFill>
                        <a:schemeClr val="accent2"/>
                      </a:solidFill>
                      <a:prstDash val="solid"/>
                      <a:round/>
                      <a:headEnd type="none" w="med" len="med"/>
                      <a:tailEnd type="none" w="med" len="med"/>
                    </a:lnT>
                    <a:lnB>
                      <a:noFill/>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w="12700" cap="flat" cmpd="sng" algn="ctr">
                      <a:solidFill>
                        <a:schemeClr val="accent2"/>
                      </a:solidFill>
                      <a:prstDash val="solid"/>
                      <a:round/>
                      <a:headEnd type="none" w="med" len="med"/>
                      <a:tailEnd type="none" w="med" len="med"/>
                    </a:lnT>
                    <a:lnB>
                      <a:noFill/>
                    </a:lnB>
                    <a:lnTlToBr>
                      <a:noFill/>
                    </a:lnTlToBr>
                    <a:lnBlToTr>
                      <a:noFill/>
                    </a:lnBlToTr>
                    <a:solidFill>
                      <a:schemeClr val="accent2">
                        <a:alpha val="20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solidFill>
                      <a:schemeClr val="accent2">
                        <a:alpha val="20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solidFill>
                      <a:schemeClr val="accent2">
                        <a:alpha val="20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109" charset="0"/>
                      </a:endParaRPr>
                    </a:p>
                  </a:txBody>
                  <a:tcPr horzOverflow="overflow">
                    <a:lnL>
                      <a:noFill/>
                    </a:lnL>
                    <a:lnR>
                      <a:noFill/>
                    </a:lnR>
                    <a:lnT>
                      <a:noFill/>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r>
            </a:tbl>
          </a:graphicData>
        </a:graphic>
      </p:graphicFrame>
      <p:sp>
        <p:nvSpPr>
          <p:cNvPr id="20535" name="TextBox 6"/>
          <p:cNvSpPr txBox="1">
            <a:spLocks noChangeArrowheads="1"/>
          </p:cNvSpPr>
          <p:nvPr/>
        </p:nvSpPr>
        <p:spPr bwMode="auto">
          <a:xfrm>
            <a:off x="0" y="5257800"/>
            <a:ext cx="9144000" cy="523875"/>
          </a:xfrm>
          <a:prstGeom prst="rect">
            <a:avLst/>
          </a:prstGeom>
          <a:noFill/>
          <a:ln w="9525">
            <a:noFill/>
            <a:miter lim="800000"/>
            <a:headEnd/>
            <a:tailEnd/>
          </a:ln>
        </p:spPr>
        <p:txBody>
          <a:bodyPr>
            <a:prstTxWarp prst="textNoShape">
              <a:avLst/>
            </a:prstTxWarp>
            <a:spAutoFit/>
          </a:bodyPr>
          <a:lstStyle/>
          <a:p>
            <a:r>
              <a:rPr lang="en-US" sz="2800">
                <a:latin typeface="Calibri" pitchFamily="-109" charset="0"/>
              </a:rPr>
              <a:t>As a sports talent scout, predict that ___________________</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Content Placeholder 2"/>
          <p:cNvSpPr txBox="1">
            <a:spLocks/>
          </p:cNvSpPr>
          <p:nvPr/>
        </p:nvSpPr>
        <p:spPr bwMode="auto">
          <a:xfrm>
            <a:off x="4648200" y="1752600"/>
            <a:ext cx="4114800" cy="4525963"/>
          </a:xfrm>
          <a:prstGeom prst="rect">
            <a:avLst/>
          </a:prstGeom>
          <a:noFill/>
          <a:ln w="9525">
            <a:noFill/>
            <a:miter lim="800000"/>
            <a:headEnd/>
            <a:tailEnd/>
          </a:ln>
        </p:spPr>
        <p:txBody>
          <a:bodyPr>
            <a:prstTxWarp prst="textNoShape">
              <a:avLst/>
            </a:prstTxWarp>
          </a:bodyPr>
          <a:lstStyle/>
          <a:p>
            <a:pPr marL="285750" indent="-285750">
              <a:spcBef>
                <a:spcPct val="20000"/>
              </a:spcBef>
              <a:buFont typeface="Arial" pitchFamily="-109" charset="0"/>
              <a:buChar char="–"/>
            </a:pPr>
            <a:endParaRPr lang="en-US" sz="2800">
              <a:latin typeface="Calibri" pitchFamily="-109" charset="0"/>
            </a:endParaRPr>
          </a:p>
        </p:txBody>
      </p:sp>
      <p:sp>
        <p:nvSpPr>
          <p:cNvPr id="21507" name="Text Box 2"/>
          <p:cNvSpPr txBox="1">
            <a:spLocks noChangeArrowheads="1"/>
          </p:cNvSpPr>
          <p:nvPr/>
        </p:nvSpPr>
        <p:spPr bwMode="auto">
          <a:xfrm>
            <a:off x="381000" y="228600"/>
            <a:ext cx="8382000" cy="6289675"/>
          </a:xfrm>
          <a:prstGeom prst="rect">
            <a:avLst/>
          </a:prstGeom>
          <a:solidFill>
            <a:srgbClr val="FFFFFF"/>
          </a:solidFill>
          <a:ln w="9525">
            <a:solidFill>
              <a:srgbClr val="000000"/>
            </a:solidFill>
            <a:miter lim="800000"/>
            <a:headEnd/>
            <a:tailEnd/>
          </a:ln>
        </p:spPr>
        <p:txBody>
          <a:bodyPr>
            <a:prstTxWarp prst="textNoShape">
              <a:avLst/>
            </a:prstTxWarp>
          </a:bodyPr>
          <a:lstStyle/>
          <a:p>
            <a:pPr>
              <a:spcAft>
                <a:spcPts val="1500"/>
              </a:spcAft>
            </a:pPr>
            <a:r>
              <a:rPr lang="en-US" sz="2800" dirty="0">
                <a:solidFill>
                  <a:srgbClr val="17365D"/>
                </a:solidFill>
                <a:latin typeface="Cambria" pitchFamily="-109" charset="0"/>
                <a:ea typeface="Arial" pitchFamily="-109" charset="0"/>
                <a:cs typeface="Arial" pitchFamily="-109" charset="0"/>
              </a:rPr>
              <a:t>Task Card</a:t>
            </a:r>
            <a:endParaRPr lang="en-US" sz="2800" dirty="0">
              <a:solidFill>
                <a:srgbClr val="17365D"/>
              </a:solidFill>
              <a:latin typeface="Times New Roman" pitchFamily="-109" charset="0"/>
              <a:ea typeface="Arial" pitchFamily="-109" charset="0"/>
              <a:cs typeface="Arial" pitchFamily="-109" charset="0"/>
            </a:endParaRPr>
          </a:p>
          <a:p>
            <a:pPr>
              <a:spcBef>
                <a:spcPts val="2400"/>
              </a:spcBef>
            </a:pPr>
            <a:r>
              <a:rPr lang="en-US" sz="4400" dirty="0">
                <a:solidFill>
                  <a:srgbClr val="365F91"/>
                </a:solidFill>
                <a:latin typeface="Cambria" pitchFamily="-109" charset="0"/>
                <a:ea typeface="Arial" pitchFamily="-109" charset="0"/>
                <a:cs typeface="Arial" pitchFamily="-109" charset="0"/>
              </a:rPr>
              <a:t>Web Quest!</a:t>
            </a:r>
          </a:p>
          <a:p>
            <a:pPr>
              <a:spcAft>
                <a:spcPts val="1000"/>
              </a:spcAft>
            </a:pPr>
            <a:endParaRPr lang="en-US" sz="1100" dirty="0">
              <a:latin typeface="Times New Roman" pitchFamily="-109" charset="0"/>
              <a:ea typeface="Arial" pitchFamily="-109" charset="0"/>
              <a:cs typeface="Arial" pitchFamily="-109" charset="0"/>
            </a:endParaRPr>
          </a:p>
          <a:p>
            <a:pPr>
              <a:spcAft>
                <a:spcPts val="1000"/>
              </a:spcAft>
            </a:pPr>
            <a:r>
              <a:rPr lang="en-US" dirty="0">
                <a:latin typeface="Calibri" pitchFamily="-109" charset="0"/>
                <a:ea typeface="Arial" pitchFamily="-109" charset="0"/>
                <a:cs typeface="Arial" pitchFamily="-109" charset="0"/>
                <a:hlinkClick r:id="rId3" action="ppaction://hlinkfile"/>
              </a:rPr>
              <a:t>Kent.k12.wa.us/staff/juliegraff/webquest/intro.htm</a:t>
            </a:r>
            <a:endParaRPr lang="en-US" dirty="0">
              <a:latin typeface="Calibri" pitchFamily="-109" charset="0"/>
              <a:ea typeface="Arial" pitchFamily="-109" charset="0"/>
              <a:cs typeface="Arial" pitchFamily="-109" charset="0"/>
            </a:endParaRPr>
          </a:p>
          <a:p>
            <a:pPr>
              <a:spcAft>
                <a:spcPts val="1000"/>
              </a:spcAft>
            </a:pPr>
            <a:endParaRPr lang="en-US" dirty="0">
              <a:latin typeface="Calibri" pitchFamily="-109" charset="0"/>
              <a:ea typeface="Arial" pitchFamily="-109" charset="0"/>
              <a:cs typeface="Arial" pitchFamily="-109" charset="0"/>
            </a:endParaRPr>
          </a:p>
          <a:p>
            <a:pPr>
              <a:spcAft>
                <a:spcPts val="1000"/>
              </a:spcAft>
            </a:pPr>
            <a:r>
              <a:rPr lang="en-US" u="sng" dirty="0">
                <a:latin typeface="Calibri" pitchFamily="-109" charset="0"/>
                <a:ea typeface="Arial" pitchFamily="-109" charset="0"/>
                <a:cs typeface="Arial" pitchFamily="-109" charset="0"/>
              </a:rPr>
              <a:t>The challenge</a:t>
            </a:r>
            <a:r>
              <a:rPr lang="en-US" dirty="0">
                <a:latin typeface="Calibri" pitchFamily="-109" charset="0"/>
                <a:ea typeface="Arial" pitchFamily="-109" charset="0"/>
                <a:cs typeface="Arial" pitchFamily="-109" charset="0"/>
              </a:rPr>
              <a:t>:</a:t>
            </a:r>
          </a:p>
          <a:p>
            <a:r>
              <a:rPr lang="en-US" sz="2000" dirty="0">
                <a:latin typeface="Calibri" pitchFamily="-109" charset="0"/>
                <a:ea typeface="Arial" pitchFamily="-109" charset="0"/>
                <a:cs typeface="Arial" pitchFamily="-109" charset="0"/>
              </a:rPr>
              <a:t>Follow the link to complete the web quest.</a:t>
            </a:r>
          </a:p>
        </p:txBody>
      </p:sp>
      <p:pic>
        <p:nvPicPr>
          <p:cNvPr id="21508" name="Picture 5" descr="... Endangered Species WebQuest"/>
          <p:cNvPicPr>
            <a:picLocks noChangeAspect="1" noChangeArrowheads="1"/>
          </p:cNvPicPr>
          <p:nvPr/>
        </p:nvPicPr>
        <p:blipFill>
          <a:blip r:embed="rId4"/>
          <a:srcRect/>
          <a:stretch>
            <a:fillRect/>
          </a:stretch>
        </p:blipFill>
        <p:spPr bwMode="auto">
          <a:xfrm>
            <a:off x="5486400" y="3124200"/>
            <a:ext cx="2678113"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ext Box 2"/>
          <p:cNvSpPr>
            <a:spLocks noGrp="1" noChangeArrowheads="1"/>
          </p:cNvSpPr>
          <p:nvPr>
            <p:ph idx="1"/>
          </p:nvPr>
        </p:nvSpPr>
        <p:spPr>
          <a:xfrm>
            <a:off x="304800" y="304800"/>
            <a:ext cx="8382000" cy="6019800"/>
          </a:xfrm>
          <a:solidFill>
            <a:srgbClr val="FFFFFF"/>
          </a:solidFill>
          <a:ln>
            <a:solidFill>
              <a:srgbClr val="000000"/>
            </a:solidFill>
          </a:ln>
        </p:spPr>
        <p:txBody>
          <a:bodyPr/>
          <a:lstStyle/>
          <a:p>
            <a:pPr marL="0" indent="0">
              <a:spcBef>
                <a:spcPct val="0"/>
              </a:spcBef>
              <a:spcAft>
                <a:spcPts val="1500"/>
              </a:spcAft>
              <a:buFontTx/>
              <a:buNone/>
            </a:pPr>
            <a:r>
              <a:rPr lang="en-US" sz="2800">
                <a:solidFill>
                  <a:srgbClr val="17365D"/>
                </a:solidFill>
                <a:latin typeface="Cambria" pitchFamily="-109" charset="0"/>
                <a:ea typeface="Arial" pitchFamily="-109" charset="0"/>
                <a:cs typeface="Arial" pitchFamily="-109" charset="0"/>
              </a:rPr>
              <a:t>Task Card</a:t>
            </a:r>
            <a:endParaRPr lang="en-US" sz="2800">
              <a:solidFill>
                <a:srgbClr val="17365D"/>
              </a:solidFill>
              <a:latin typeface="Times New Roman" pitchFamily="-109" charset="0"/>
              <a:ea typeface="Arial" pitchFamily="-109" charset="0"/>
              <a:cs typeface="Arial" pitchFamily="-109" charset="0"/>
            </a:endParaRPr>
          </a:p>
          <a:p>
            <a:pPr marL="0" indent="0">
              <a:spcBef>
                <a:spcPts val="2400"/>
              </a:spcBef>
              <a:buFontTx/>
              <a:buNone/>
            </a:pPr>
            <a:r>
              <a:rPr lang="en-US" sz="4400" b="1">
                <a:solidFill>
                  <a:srgbClr val="365F91"/>
                </a:solidFill>
                <a:latin typeface="Cambria" pitchFamily="-109" charset="0"/>
                <a:ea typeface="Arial" pitchFamily="-109" charset="0"/>
                <a:cs typeface="Arial" pitchFamily="-109" charset="0"/>
              </a:rPr>
              <a:t>Make a Match!</a:t>
            </a:r>
          </a:p>
          <a:p>
            <a:pPr marL="0" indent="0">
              <a:spcBef>
                <a:spcPct val="0"/>
              </a:spcBef>
              <a:spcAft>
                <a:spcPts val="1000"/>
              </a:spcAft>
              <a:buFontTx/>
              <a:buNone/>
            </a:pPr>
            <a:r>
              <a:rPr lang="en-US" sz="2000">
                <a:ea typeface="Arial" pitchFamily="-109" charset="0"/>
                <a:cs typeface="Arial" pitchFamily="-109" charset="0"/>
              </a:rPr>
              <a:t>Games are good ways to remember science facts. You can play a game that is about the human body, or you can create your own matching game</a:t>
            </a:r>
            <a:endParaRPr lang="en-US" sz="2800">
              <a:ea typeface="Arial" pitchFamily="-109" charset="0"/>
              <a:cs typeface="Arial" pitchFamily="-109" charset="0"/>
            </a:endParaRPr>
          </a:p>
          <a:p>
            <a:pPr marL="0" indent="0">
              <a:spcBef>
                <a:spcPct val="0"/>
              </a:spcBef>
              <a:spcAft>
                <a:spcPts val="1000"/>
              </a:spcAft>
              <a:buFontTx/>
              <a:buNone/>
            </a:pPr>
            <a:r>
              <a:rPr lang="en-US" u="sng">
                <a:ea typeface="Arial" pitchFamily="-109" charset="0"/>
                <a:cs typeface="Arial" pitchFamily="-109" charset="0"/>
              </a:rPr>
              <a:t>The challenge</a:t>
            </a:r>
            <a:r>
              <a:rPr lang="en-US">
                <a:ea typeface="Arial" pitchFamily="-109" charset="0"/>
                <a:cs typeface="Arial" pitchFamily="-109" charset="0"/>
              </a:rPr>
              <a:t>:</a:t>
            </a:r>
          </a:p>
          <a:p>
            <a:pPr marL="0" indent="0">
              <a:spcBef>
                <a:spcPct val="0"/>
              </a:spcBef>
              <a:buFontTx/>
              <a:buNone/>
            </a:pPr>
            <a:r>
              <a:rPr lang="en-US" sz="2000">
                <a:ea typeface="Arial" pitchFamily="-109" charset="0"/>
                <a:cs typeface="Arial" pitchFamily="-109" charset="0"/>
              </a:rPr>
              <a:t>Find the Matching game and play it.</a:t>
            </a:r>
          </a:p>
          <a:p>
            <a:pPr marL="0" indent="0">
              <a:spcBef>
                <a:spcPct val="0"/>
              </a:spcBef>
              <a:buFontTx/>
              <a:buNone/>
            </a:pPr>
            <a:endParaRPr lang="en-US" sz="2000">
              <a:ea typeface="Arial" pitchFamily="-109" charset="0"/>
              <a:cs typeface="Arial" pitchFamily="-109" charset="0"/>
            </a:endParaRPr>
          </a:p>
          <a:p>
            <a:pPr marL="0" indent="0">
              <a:spcBef>
                <a:spcPct val="0"/>
              </a:spcBef>
              <a:buFontTx/>
              <a:buNone/>
            </a:pPr>
            <a:r>
              <a:rPr lang="en-US" sz="2000">
                <a:ea typeface="Arial" pitchFamily="-109" charset="0"/>
                <a:cs typeface="Arial" pitchFamily="-109" charset="0"/>
              </a:rPr>
              <a:t>Can you make a matching game of your own that will help you remember parts of the human body? You can use the sheet labeled major organs of the human body to get ideas.</a:t>
            </a:r>
          </a:p>
          <a:p>
            <a:pPr marL="0" indent="0">
              <a:spcBef>
                <a:spcPct val="0"/>
              </a:spcBef>
              <a:buFontTx/>
              <a:buNone/>
            </a:pPr>
            <a:endParaRPr lang="en-US" sz="2000">
              <a:ea typeface="Arial" pitchFamily="-109" charset="0"/>
              <a:cs typeface="Arial" pitchFamily="-109" charset="0"/>
            </a:endParaRPr>
          </a:p>
          <a:p>
            <a:pPr marL="0" indent="0">
              <a:spcBef>
                <a:spcPct val="0"/>
              </a:spcBef>
              <a:buFontTx/>
              <a:buNone/>
            </a:pPr>
            <a:r>
              <a:rPr lang="en-US" sz="2000">
                <a:ea typeface="Arial" pitchFamily="-109" charset="0"/>
                <a:cs typeface="Arial" pitchFamily="-109" charset="0"/>
              </a:rPr>
              <a:t>Use the supplies to make one and then play it with a friend.</a:t>
            </a:r>
          </a:p>
        </p:txBody>
      </p:sp>
      <p:pic>
        <p:nvPicPr>
          <p:cNvPr id="22531" name="Picture 4" descr="Priority Montessori ..."/>
          <p:cNvPicPr>
            <a:picLocks noChangeAspect="1" noChangeArrowheads="1"/>
          </p:cNvPicPr>
          <p:nvPr/>
        </p:nvPicPr>
        <p:blipFill>
          <a:blip r:embed="rId3"/>
          <a:srcRect/>
          <a:stretch>
            <a:fillRect/>
          </a:stretch>
        </p:blipFill>
        <p:spPr bwMode="auto">
          <a:xfrm>
            <a:off x="5562600" y="457200"/>
            <a:ext cx="1905000" cy="1250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Box 2"/>
          <p:cNvSpPr txBox="1">
            <a:spLocks noGrp="1" noChangeArrowheads="1"/>
          </p:cNvSpPr>
          <p:nvPr>
            <p:ph idx="1"/>
          </p:nvPr>
        </p:nvSpPr>
        <p:spPr>
          <a:xfrm>
            <a:off x="457200" y="381000"/>
            <a:ext cx="8229600" cy="6019800"/>
          </a:xfrm>
          <a:solidFill>
            <a:srgbClr val="FFFFFF"/>
          </a:solidFill>
          <a:ln>
            <a:solidFill>
              <a:srgbClr val="000000"/>
            </a:solidFill>
          </a:ln>
        </p:spPr>
        <p:txBody>
          <a:bodyPr>
            <a:normAutofit/>
          </a:bodyPr>
          <a:lstStyle/>
          <a:p>
            <a:pPr marL="0" indent="0">
              <a:lnSpc>
                <a:spcPct val="90000"/>
              </a:lnSpc>
              <a:spcBef>
                <a:spcPct val="0"/>
              </a:spcBef>
              <a:spcAft>
                <a:spcPts val="1500"/>
              </a:spcAft>
              <a:buFontTx/>
              <a:buNone/>
            </a:pPr>
            <a:r>
              <a:rPr lang="en-US" sz="2600">
                <a:solidFill>
                  <a:srgbClr val="17365D"/>
                </a:solidFill>
                <a:latin typeface="Cambria" pitchFamily="-109" charset="0"/>
                <a:ea typeface="Arial" pitchFamily="-109" charset="0"/>
                <a:cs typeface="Arial" pitchFamily="-109" charset="0"/>
              </a:rPr>
              <a:t>Task Card</a:t>
            </a:r>
            <a:endParaRPr lang="en-US" sz="2600">
              <a:solidFill>
                <a:srgbClr val="17365D"/>
              </a:solidFill>
              <a:latin typeface="Times New Roman" pitchFamily="-109" charset="0"/>
              <a:ea typeface="Arial" pitchFamily="-109" charset="0"/>
              <a:cs typeface="Arial" pitchFamily="-109" charset="0"/>
            </a:endParaRPr>
          </a:p>
          <a:p>
            <a:pPr marL="0" indent="0">
              <a:lnSpc>
                <a:spcPct val="90000"/>
              </a:lnSpc>
              <a:spcBef>
                <a:spcPts val="2400"/>
              </a:spcBef>
              <a:buFontTx/>
              <a:buNone/>
            </a:pPr>
            <a:r>
              <a:rPr lang="en-US" sz="4100" b="1">
                <a:solidFill>
                  <a:srgbClr val="365F91"/>
                </a:solidFill>
                <a:latin typeface="Cambria" pitchFamily="-109" charset="0"/>
                <a:ea typeface="Arial" pitchFamily="-109" charset="0"/>
                <a:cs typeface="Arial" pitchFamily="-109" charset="0"/>
              </a:rPr>
              <a:t>Muscle Measure!</a:t>
            </a:r>
          </a:p>
          <a:p>
            <a:pPr marL="0" indent="0">
              <a:lnSpc>
                <a:spcPct val="90000"/>
              </a:lnSpc>
              <a:spcBef>
                <a:spcPct val="0"/>
              </a:spcBef>
              <a:spcAft>
                <a:spcPts val="1000"/>
              </a:spcAft>
              <a:buFontTx/>
              <a:buNone/>
            </a:pPr>
            <a:r>
              <a:rPr lang="en-US" sz="1900">
                <a:ea typeface="Arial" pitchFamily="-109" charset="0"/>
                <a:cs typeface="Arial" pitchFamily="-109" charset="0"/>
              </a:rPr>
              <a:t>You have muscles all over your body. You use your muscles to move, so you are using your muscles all the time. But what happens to a muscle when it is working?</a:t>
            </a:r>
          </a:p>
          <a:p>
            <a:pPr marL="0" indent="0">
              <a:lnSpc>
                <a:spcPct val="90000"/>
              </a:lnSpc>
              <a:spcBef>
                <a:spcPct val="0"/>
              </a:spcBef>
              <a:spcAft>
                <a:spcPts val="1000"/>
              </a:spcAft>
              <a:buFontTx/>
              <a:buNone/>
            </a:pPr>
            <a:r>
              <a:rPr lang="en-US" sz="3000" u="sng">
                <a:ea typeface="Arial" pitchFamily="-109" charset="0"/>
                <a:cs typeface="Arial" pitchFamily="-109" charset="0"/>
              </a:rPr>
              <a:t>The challenge</a:t>
            </a:r>
            <a:r>
              <a:rPr lang="en-US" sz="3000">
                <a:ea typeface="Arial" pitchFamily="-109" charset="0"/>
                <a:cs typeface="Arial" pitchFamily="-109" charset="0"/>
              </a:rPr>
              <a:t>:</a:t>
            </a:r>
          </a:p>
          <a:p>
            <a:pPr marL="0" indent="0">
              <a:lnSpc>
                <a:spcPct val="90000"/>
              </a:lnSpc>
              <a:spcBef>
                <a:spcPct val="0"/>
              </a:spcBef>
              <a:buFontTx/>
              <a:buNone/>
            </a:pPr>
            <a:r>
              <a:rPr lang="en-US" sz="1900">
                <a:ea typeface="Arial" pitchFamily="-109" charset="0"/>
                <a:cs typeface="Arial" pitchFamily="-109" charset="0"/>
              </a:rPr>
              <a:t>To find out what happens to muscles as we move them</a:t>
            </a:r>
          </a:p>
          <a:p>
            <a:pPr marL="0" indent="0">
              <a:lnSpc>
                <a:spcPct val="90000"/>
              </a:lnSpc>
              <a:spcBef>
                <a:spcPct val="0"/>
              </a:spcBef>
              <a:buFontTx/>
              <a:buNone/>
            </a:pPr>
            <a:endParaRPr lang="en-US" sz="1900">
              <a:ea typeface="Arial" pitchFamily="-109" charset="0"/>
              <a:cs typeface="Arial" pitchFamily="-109" charset="0"/>
            </a:endParaRPr>
          </a:p>
          <a:p>
            <a:pPr marL="0" indent="0">
              <a:lnSpc>
                <a:spcPct val="90000"/>
              </a:lnSpc>
              <a:spcBef>
                <a:spcPct val="0"/>
              </a:spcBef>
              <a:buFontTx/>
              <a:buNone/>
            </a:pPr>
            <a:r>
              <a:rPr lang="en-US" sz="1900">
                <a:ea typeface="Arial" pitchFamily="-109" charset="0"/>
                <a:cs typeface="Arial" pitchFamily="-109" charset="0"/>
              </a:rPr>
              <a:t>Find the tape measure, and a friend that will help you. Roll up your sleeves and ask your friend to measure the distance around the biggest part of your upper arm. This is your first measurement.</a:t>
            </a:r>
          </a:p>
          <a:p>
            <a:pPr marL="0" indent="0">
              <a:lnSpc>
                <a:spcPct val="90000"/>
              </a:lnSpc>
              <a:spcBef>
                <a:spcPct val="0"/>
              </a:spcBef>
              <a:buFontTx/>
              <a:buNone/>
            </a:pPr>
            <a:endParaRPr lang="en-US" sz="1900">
              <a:ea typeface="Arial" pitchFamily="-109" charset="0"/>
              <a:cs typeface="Arial" pitchFamily="-109" charset="0"/>
            </a:endParaRPr>
          </a:p>
          <a:p>
            <a:pPr marL="0" indent="0">
              <a:lnSpc>
                <a:spcPct val="90000"/>
              </a:lnSpc>
              <a:spcBef>
                <a:spcPct val="0"/>
              </a:spcBef>
              <a:buFontTx/>
              <a:buNone/>
            </a:pPr>
            <a:r>
              <a:rPr lang="en-US" sz="1900">
                <a:ea typeface="Arial" pitchFamily="-109" charset="0"/>
                <a:cs typeface="Arial" pitchFamily="-109" charset="0"/>
              </a:rPr>
              <a:t>Bend your arms at the elbow and have your friend measure the distance around your muscle as you flex your muscle tightly.</a:t>
            </a:r>
          </a:p>
          <a:p>
            <a:pPr marL="0" indent="0">
              <a:lnSpc>
                <a:spcPct val="90000"/>
              </a:lnSpc>
              <a:spcBef>
                <a:spcPct val="0"/>
              </a:spcBef>
              <a:buFontTx/>
              <a:buNone/>
            </a:pPr>
            <a:r>
              <a:rPr lang="en-US" sz="1900">
                <a:ea typeface="Arial" pitchFamily="-109" charset="0"/>
                <a:cs typeface="Arial" pitchFamily="-109" charset="0"/>
              </a:rPr>
              <a:t>Record your two measurements. </a:t>
            </a:r>
          </a:p>
          <a:p>
            <a:pPr marL="0" indent="0">
              <a:lnSpc>
                <a:spcPct val="90000"/>
              </a:lnSpc>
              <a:spcBef>
                <a:spcPct val="0"/>
              </a:spcBef>
              <a:buFontTx/>
              <a:buNone/>
            </a:pPr>
            <a:endParaRPr lang="en-US" sz="1900">
              <a:ea typeface="Arial" pitchFamily="-109" charset="0"/>
              <a:cs typeface="Arial" pitchFamily="-109" charset="0"/>
            </a:endParaRPr>
          </a:p>
          <a:p>
            <a:pPr marL="0" indent="0">
              <a:lnSpc>
                <a:spcPct val="90000"/>
              </a:lnSpc>
              <a:spcBef>
                <a:spcPct val="0"/>
              </a:spcBef>
              <a:buFontTx/>
              <a:buNone/>
            </a:pPr>
            <a:r>
              <a:rPr lang="en-US" sz="1900">
                <a:ea typeface="Arial" pitchFamily="-109" charset="0"/>
                <a:cs typeface="Arial" pitchFamily="-109" charset="0"/>
              </a:rPr>
              <a:t>What do you notice?</a:t>
            </a:r>
          </a:p>
        </p:txBody>
      </p:sp>
      <p:pic>
        <p:nvPicPr>
          <p:cNvPr id="23555" name="Picture 4" descr="body_building_-_bicep.gif"/>
          <p:cNvPicPr>
            <a:picLocks noChangeAspect="1" noChangeArrowheads="1"/>
          </p:cNvPicPr>
          <p:nvPr/>
        </p:nvPicPr>
        <p:blipFill>
          <a:blip r:embed="rId3"/>
          <a:srcRect/>
          <a:stretch>
            <a:fillRect/>
          </a:stretch>
        </p:blipFill>
        <p:spPr bwMode="auto">
          <a:xfrm>
            <a:off x="7086600" y="152400"/>
            <a:ext cx="1828800" cy="171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ext Box 2"/>
          <p:cNvSpPr>
            <a:spLocks noGrp="1" noChangeArrowheads="1"/>
          </p:cNvSpPr>
          <p:nvPr>
            <p:ph idx="1"/>
          </p:nvPr>
        </p:nvSpPr>
        <p:spPr>
          <a:xfrm>
            <a:off x="457200" y="457200"/>
            <a:ext cx="8229600" cy="5943600"/>
          </a:xfrm>
          <a:solidFill>
            <a:srgbClr val="FFFFFF"/>
          </a:solidFill>
          <a:ln>
            <a:solidFill>
              <a:srgbClr val="000000"/>
            </a:solidFill>
          </a:ln>
        </p:spPr>
        <p:txBody>
          <a:bodyPr/>
          <a:lstStyle/>
          <a:p>
            <a:pPr marL="0" indent="0">
              <a:spcBef>
                <a:spcPct val="0"/>
              </a:spcBef>
              <a:spcAft>
                <a:spcPts val="1500"/>
              </a:spcAft>
              <a:buFontTx/>
              <a:buNone/>
            </a:pPr>
            <a:r>
              <a:rPr lang="en-US" sz="2800">
                <a:solidFill>
                  <a:srgbClr val="17365D"/>
                </a:solidFill>
                <a:latin typeface="Cambria" pitchFamily="-109" charset="0"/>
                <a:ea typeface="Arial" pitchFamily="-109" charset="0"/>
                <a:cs typeface="Arial" pitchFamily="-109" charset="0"/>
              </a:rPr>
              <a:t>Task Card</a:t>
            </a:r>
            <a:endParaRPr lang="en-US" sz="2800">
              <a:solidFill>
                <a:srgbClr val="17365D"/>
              </a:solidFill>
              <a:latin typeface="Times New Roman" pitchFamily="-109" charset="0"/>
              <a:ea typeface="Arial" pitchFamily="-109" charset="0"/>
              <a:cs typeface="Arial" pitchFamily="-109" charset="0"/>
            </a:endParaRPr>
          </a:p>
          <a:p>
            <a:pPr marL="0" indent="0">
              <a:spcBef>
                <a:spcPts val="2400"/>
              </a:spcBef>
              <a:buFontTx/>
              <a:buNone/>
            </a:pPr>
            <a:r>
              <a:rPr lang="en-US" sz="4400" b="1">
                <a:solidFill>
                  <a:srgbClr val="365F91"/>
                </a:solidFill>
                <a:latin typeface="Cambria" pitchFamily="-109" charset="0"/>
                <a:ea typeface="Arial" pitchFamily="-109" charset="0"/>
                <a:cs typeface="Arial" pitchFamily="-109" charset="0"/>
              </a:rPr>
              <a:t>Printing Your Prints!</a:t>
            </a:r>
          </a:p>
          <a:p>
            <a:pPr marL="0" indent="0">
              <a:spcBef>
                <a:spcPct val="0"/>
              </a:spcBef>
              <a:spcAft>
                <a:spcPts val="1000"/>
              </a:spcAft>
              <a:buFontTx/>
              <a:buNone/>
            </a:pPr>
            <a:r>
              <a:rPr lang="en-US" sz="2000">
                <a:ea typeface="Arial" pitchFamily="-109" charset="0"/>
                <a:cs typeface="Arial" pitchFamily="-109" charset="0"/>
              </a:rPr>
              <a:t>Did you know that no one in the world had the exact same fingerprints as you? Each persons fingerprints are different. However, scientists have divided fingerprints into different types.</a:t>
            </a:r>
          </a:p>
          <a:p>
            <a:pPr marL="0" indent="0">
              <a:spcBef>
                <a:spcPct val="0"/>
              </a:spcBef>
              <a:spcAft>
                <a:spcPts val="1000"/>
              </a:spcAft>
              <a:buFontTx/>
              <a:buNone/>
            </a:pPr>
            <a:r>
              <a:rPr lang="en-US" u="sng">
                <a:ea typeface="Arial" pitchFamily="-109" charset="0"/>
                <a:cs typeface="Arial" pitchFamily="-109" charset="0"/>
              </a:rPr>
              <a:t>The challenge</a:t>
            </a:r>
            <a:r>
              <a:rPr lang="en-US">
                <a:ea typeface="Arial" pitchFamily="-109" charset="0"/>
                <a:cs typeface="Arial" pitchFamily="-109" charset="0"/>
              </a:rPr>
              <a:t>:</a:t>
            </a:r>
          </a:p>
          <a:p>
            <a:pPr marL="0" indent="0">
              <a:spcBef>
                <a:spcPct val="0"/>
              </a:spcBef>
              <a:buFontTx/>
              <a:buNone/>
            </a:pPr>
            <a:r>
              <a:rPr lang="en-US" sz="2000">
                <a:ea typeface="Arial" pitchFamily="-109" charset="0"/>
                <a:cs typeface="Arial" pitchFamily="-109" charset="0"/>
              </a:rPr>
              <a:t>To see if you can figure out what types of fingerprints you have.</a:t>
            </a:r>
          </a:p>
          <a:p>
            <a:pPr marL="0" indent="0">
              <a:spcBef>
                <a:spcPct val="0"/>
              </a:spcBef>
              <a:buFontTx/>
              <a:buNone/>
            </a:pPr>
            <a:endParaRPr lang="en-US" sz="2000">
              <a:ea typeface="Arial" pitchFamily="-109" charset="0"/>
              <a:cs typeface="Arial" pitchFamily="-109" charset="0"/>
            </a:endParaRPr>
          </a:p>
          <a:p>
            <a:pPr marL="0" indent="0">
              <a:spcBef>
                <a:spcPct val="0"/>
              </a:spcBef>
              <a:buFontTx/>
              <a:buNone/>
            </a:pPr>
            <a:r>
              <a:rPr lang="en-US" sz="2000">
                <a:ea typeface="Arial" pitchFamily="-109" charset="0"/>
                <a:cs typeface="Arial" pitchFamily="-109" charset="0"/>
              </a:rPr>
              <a:t>Find the stamp pad and the hand shaped sheets of white paper. </a:t>
            </a:r>
          </a:p>
          <a:p>
            <a:pPr marL="0" indent="0">
              <a:spcBef>
                <a:spcPct val="0"/>
              </a:spcBef>
              <a:buFontTx/>
              <a:buNone/>
            </a:pPr>
            <a:r>
              <a:rPr lang="en-US" sz="2000">
                <a:ea typeface="Arial" pitchFamily="-109" charset="0"/>
                <a:cs typeface="Arial" pitchFamily="-109" charset="0"/>
              </a:rPr>
              <a:t>Press your fingers one at a time on stamp pad, and make a print of each of your finger prints on the hand shaped paper. </a:t>
            </a:r>
          </a:p>
          <a:p>
            <a:pPr marL="0" indent="0">
              <a:spcBef>
                <a:spcPct val="0"/>
              </a:spcBef>
              <a:buFontTx/>
              <a:buNone/>
            </a:pPr>
            <a:r>
              <a:rPr lang="en-US" sz="2000">
                <a:ea typeface="Arial" pitchFamily="-109" charset="0"/>
                <a:cs typeface="Arial" pitchFamily="-109" charset="0"/>
              </a:rPr>
              <a:t>Find the cards that have the types of fingerprints on them, and observe the prints you made with the hand lens.</a:t>
            </a:r>
          </a:p>
          <a:p>
            <a:pPr marL="0" indent="0">
              <a:spcBef>
                <a:spcPct val="0"/>
              </a:spcBef>
              <a:buFontTx/>
              <a:buNone/>
            </a:pPr>
            <a:r>
              <a:rPr lang="en-US" sz="2000">
                <a:ea typeface="Arial" pitchFamily="-109" charset="0"/>
                <a:cs typeface="Arial" pitchFamily="-109" charset="0"/>
              </a:rPr>
              <a:t>Can you identify which kind of prints you have?</a:t>
            </a:r>
          </a:p>
        </p:txBody>
      </p:sp>
      <p:pic>
        <p:nvPicPr>
          <p:cNvPr id="24579" name="Picture 4" descr="Fingerprints of God ..."/>
          <p:cNvPicPr>
            <a:picLocks noChangeAspect="1" noChangeArrowheads="1"/>
          </p:cNvPicPr>
          <p:nvPr/>
        </p:nvPicPr>
        <p:blipFill>
          <a:blip r:embed="rId3"/>
          <a:srcRect/>
          <a:stretch>
            <a:fillRect/>
          </a:stretch>
        </p:blipFill>
        <p:spPr bwMode="auto">
          <a:xfrm>
            <a:off x="7677150" y="0"/>
            <a:ext cx="1466850" cy="1524000"/>
          </a:xfrm>
          <a:prstGeom prst="rect">
            <a:avLst/>
          </a:prstGeom>
          <a:noFill/>
          <a:ln w="9525">
            <a:noFill/>
            <a:miter lim="800000"/>
            <a:headEnd/>
            <a:tailEnd/>
          </a:ln>
        </p:spPr>
      </p:pic>
      <p:pic>
        <p:nvPicPr>
          <p:cNvPr id="24580" name="Picture 6" descr="Fingerprint Scanning Vendors"/>
          <p:cNvPicPr>
            <a:picLocks noChangeAspect="1" noChangeArrowheads="1"/>
          </p:cNvPicPr>
          <p:nvPr/>
        </p:nvPicPr>
        <p:blipFill>
          <a:blip r:embed="rId4"/>
          <a:srcRect/>
          <a:stretch>
            <a:fillRect/>
          </a:stretch>
        </p:blipFill>
        <p:spPr bwMode="auto">
          <a:xfrm>
            <a:off x="6705600" y="533400"/>
            <a:ext cx="1047750" cy="1524000"/>
          </a:xfrm>
          <a:prstGeom prst="rect">
            <a:avLst/>
          </a:prstGeom>
          <a:noFill/>
          <a:ln w="9525">
            <a:noFill/>
            <a:miter lim="800000"/>
            <a:headEnd/>
            <a:tailEnd/>
          </a:ln>
        </p:spPr>
      </p:pic>
      <p:pic>
        <p:nvPicPr>
          <p:cNvPr id="24581" name="Picture 8" descr="fingerprints.jpg"/>
          <p:cNvPicPr>
            <a:picLocks noChangeAspect="1" noChangeArrowheads="1"/>
          </p:cNvPicPr>
          <p:nvPr/>
        </p:nvPicPr>
        <p:blipFill>
          <a:blip r:embed="rId5"/>
          <a:srcRect/>
          <a:stretch>
            <a:fillRect/>
          </a:stretch>
        </p:blipFill>
        <p:spPr bwMode="auto">
          <a:xfrm>
            <a:off x="5105400" y="381000"/>
            <a:ext cx="1524000" cy="1095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ext Box 2"/>
          <p:cNvSpPr>
            <a:spLocks noGrp="1" noChangeArrowheads="1"/>
          </p:cNvSpPr>
          <p:nvPr>
            <p:ph idx="1"/>
          </p:nvPr>
        </p:nvSpPr>
        <p:spPr>
          <a:xfrm>
            <a:off x="457200" y="381000"/>
            <a:ext cx="8229600" cy="6096000"/>
          </a:xfrm>
          <a:solidFill>
            <a:srgbClr val="FFFFFF"/>
          </a:solidFill>
          <a:ln>
            <a:solidFill>
              <a:srgbClr val="000000"/>
            </a:solidFill>
          </a:ln>
        </p:spPr>
        <p:txBody>
          <a:bodyPr/>
          <a:lstStyle/>
          <a:p>
            <a:pPr marL="0" indent="0">
              <a:spcBef>
                <a:spcPct val="0"/>
              </a:spcBef>
              <a:spcAft>
                <a:spcPts val="1500"/>
              </a:spcAft>
              <a:buFontTx/>
              <a:buNone/>
            </a:pPr>
            <a:r>
              <a:rPr lang="en-US" sz="2800">
                <a:solidFill>
                  <a:srgbClr val="17365D"/>
                </a:solidFill>
                <a:latin typeface="Cambria" pitchFamily="-109" charset="0"/>
                <a:ea typeface="Arial" pitchFamily="-109" charset="0"/>
                <a:cs typeface="Arial" pitchFamily="-109" charset="0"/>
              </a:rPr>
              <a:t>Task Card</a:t>
            </a:r>
            <a:endParaRPr lang="en-US" sz="2800">
              <a:solidFill>
                <a:srgbClr val="17365D"/>
              </a:solidFill>
              <a:latin typeface="Times New Roman" pitchFamily="-109" charset="0"/>
              <a:ea typeface="Arial" pitchFamily="-109" charset="0"/>
              <a:cs typeface="Arial" pitchFamily="-109" charset="0"/>
            </a:endParaRPr>
          </a:p>
          <a:p>
            <a:pPr marL="0" indent="0">
              <a:spcBef>
                <a:spcPts val="2400"/>
              </a:spcBef>
              <a:buFontTx/>
              <a:buNone/>
            </a:pPr>
            <a:r>
              <a:rPr lang="en-US" sz="4400" b="1">
                <a:solidFill>
                  <a:srgbClr val="365F91"/>
                </a:solidFill>
                <a:latin typeface="Cambria" pitchFamily="-109" charset="0"/>
                <a:ea typeface="Arial" pitchFamily="-109" charset="0"/>
                <a:cs typeface="Arial" pitchFamily="-109" charset="0"/>
              </a:rPr>
              <a:t>Mystery Prints!</a:t>
            </a:r>
          </a:p>
          <a:p>
            <a:pPr marL="0" indent="0">
              <a:spcBef>
                <a:spcPct val="0"/>
              </a:spcBef>
              <a:spcAft>
                <a:spcPts val="1000"/>
              </a:spcAft>
              <a:buFontTx/>
              <a:buNone/>
            </a:pPr>
            <a:r>
              <a:rPr lang="en-US" sz="2000">
                <a:latin typeface="Times New Roman" pitchFamily="-109" charset="0"/>
                <a:ea typeface="Arial" pitchFamily="-109" charset="0"/>
                <a:cs typeface="Arial" pitchFamily="-109" charset="0"/>
              </a:rPr>
              <a:t>You are a detective! When a crime has been committed, sometimes detectives can find fingerprints that the criminal left at the scene of the crime. Then, they can use the prints to figure out who did the crime.</a:t>
            </a:r>
          </a:p>
          <a:p>
            <a:pPr marL="0" indent="0">
              <a:spcBef>
                <a:spcPct val="0"/>
              </a:spcBef>
              <a:spcAft>
                <a:spcPts val="1000"/>
              </a:spcAft>
              <a:buFontTx/>
              <a:buNone/>
            </a:pPr>
            <a:r>
              <a:rPr lang="en-US" u="sng">
                <a:ea typeface="Arial" pitchFamily="-109" charset="0"/>
                <a:cs typeface="Arial" pitchFamily="-109" charset="0"/>
              </a:rPr>
              <a:t>The challenge</a:t>
            </a:r>
            <a:r>
              <a:rPr lang="en-US">
                <a:ea typeface="Arial" pitchFamily="-109" charset="0"/>
                <a:cs typeface="Arial" pitchFamily="-109" charset="0"/>
              </a:rPr>
              <a:t>:</a:t>
            </a:r>
          </a:p>
          <a:p>
            <a:pPr marL="0" indent="0">
              <a:spcBef>
                <a:spcPct val="0"/>
              </a:spcBef>
              <a:buFontTx/>
              <a:buNone/>
            </a:pPr>
            <a:r>
              <a:rPr lang="en-US" sz="1800">
                <a:ea typeface="Arial" pitchFamily="-109" charset="0"/>
                <a:cs typeface="Arial" pitchFamily="-109" charset="0"/>
              </a:rPr>
              <a:t>A crime has been committed! Your job is to see if you can identify who did the crime by looking at the fingerprints that were found and comparing them to the fingerprints of some suspects</a:t>
            </a:r>
          </a:p>
          <a:p>
            <a:pPr marL="0" indent="0">
              <a:spcBef>
                <a:spcPct val="0"/>
              </a:spcBef>
              <a:buFontTx/>
              <a:buNone/>
            </a:pPr>
            <a:endParaRPr lang="en-US" sz="1800">
              <a:ea typeface="Arial" pitchFamily="-109" charset="0"/>
              <a:cs typeface="Arial" pitchFamily="-109" charset="0"/>
            </a:endParaRPr>
          </a:p>
          <a:p>
            <a:pPr marL="0" indent="0">
              <a:spcBef>
                <a:spcPct val="0"/>
              </a:spcBef>
              <a:buFontTx/>
              <a:buNone/>
            </a:pPr>
            <a:r>
              <a:rPr lang="en-US" sz="1800">
                <a:ea typeface="Arial" pitchFamily="-109" charset="0"/>
                <a:cs typeface="Arial" pitchFamily="-109" charset="0"/>
              </a:rPr>
              <a:t>Find the envelope labeled “Mystery Prints”. These are the prints found at the scene of the crime</a:t>
            </a:r>
          </a:p>
          <a:p>
            <a:pPr marL="0" indent="0">
              <a:spcBef>
                <a:spcPct val="0"/>
              </a:spcBef>
              <a:buFontTx/>
              <a:buNone/>
            </a:pPr>
            <a:r>
              <a:rPr lang="en-US" sz="1800">
                <a:ea typeface="Arial" pitchFamily="-109" charset="0"/>
                <a:cs typeface="Arial" pitchFamily="-109" charset="0"/>
              </a:rPr>
              <a:t>Find the envelope labeled “Suspects”. These are the prints of the people that are suspects. They might have done the crime.</a:t>
            </a:r>
          </a:p>
          <a:p>
            <a:pPr marL="0" indent="0">
              <a:spcBef>
                <a:spcPct val="0"/>
              </a:spcBef>
              <a:buFontTx/>
              <a:buNone/>
            </a:pPr>
            <a:r>
              <a:rPr lang="en-US" sz="1800">
                <a:ea typeface="Arial" pitchFamily="-109" charset="0"/>
                <a:cs typeface="Arial" pitchFamily="-109" charset="0"/>
              </a:rPr>
              <a:t>Observe all the prints closely until you find the prints that match the mystery prints.</a:t>
            </a:r>
          </a:p>
          <a:p>
            <a:pPr marL="0" indent="0">
              <a:spcBef>
                <a:spcPct val="0"/>
              </a:spcBef>
              <a:buFontTx/>
              <a:buNone/>
            </a:pPr>
            <a:r>
              <a:rPr lang="en-US" sz="1800">
                <a:ea typeface="Arial" pitchFamily="-109" charset="0"/>
                <a:cs typeface="Arial" pitchFamily="-109" charset="0"/>
              </a:rPr>
              <a:t>Who did the crime? </a:t>
            </a:r>
          </a:p>
        </p:txBody>
      </p:sp>
      <p:pic>
        <p:nvPicPr>
          <p:cNvPr id="25603" name="Picture 4" descr="Fingerprints.gif"/>
          <p:cNvPicPr>
            <a:picLocks noChangeAspect="1" noChangeArrowheads="1"/>
          </p:cNvPicPr>
          <p:nvPr/>
        </p:nvPicPr>
        <p:blipFill>
          <a:blip r:embed="rId3"/>
          <a:srcRect/>
          <a:stretch>
            <a:fillRect/>
          </a:stretch>
        </p:blipFill>
        <p:spPr bwMode="auto">
          <a:xfrm>
            <a:off x="5257800" y="228600"/>
            <a:ext cx="2667000" cy="1787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ext Box 2"/>
          <p:cNvSpPr>
            <a:spLocks noGrp="1" noChangeArrowheads="1"/>
          </p:cNvSpPr>
          <p:nvPr>
            <p:ph idx="1"/>
          </p:nvPr>
        </p:nvSpPr>
        <p:spPr>
          <a:xfrm>
            <a:off x="457200" y="381000"/>
            <a:ext cx="8229600" cy="6019800"/>
          </a:xfrm>
          <a:solidFill>
            <a:srgbClr val="FFFFFF"/>
          </a:solidFill>
          <a:ln>
            <a:solidFill>
              <a:srgbClr val="000000"/>
            </a:solidFill>
          </a:ln>
        </p:spPr>
        <p:txBody>
          <a:bodyPr/>
          <a:lstStyle/>
          <a:p>
            <a:pPr marL="0" indent="0">
              <a:spcBef>
                <a:spcPct val="0"/>
              </a:spcBef>
              <a:spcAft>
                <a:spcPts val="1500"/>
              </a:spcAft>
              <a:buFontTx/>
              <a:buNone/>
            </a:pPr>
            <a:r>
              <a:rPr lang="en-US" sz="2800">
                <a:solidFill>
                  <a:srgbClr val="17365D"/>
                </a:solidFill>
                <a:latin typeface="Cambria" pitchFamily="-109" charset="0"/>
                <a:ea typeface="Arial" pitchFamily="-109" charset="0"/>
                <a:cs typeface="Arial" pitchFamily="-109" charset="0"/>
              </a:rPr>
              <a:t>Task Card</a:t>
            </a:r>
            <a:endParaRPr lang="en-US" sz="2800">
              <a:solidFill>
                <a:srgbClr val="17365D"/>
              </a:solidFill>
              <a:latin typeface="Times New Roman" pitchFamily="-109" charset="0"/>
              <a:ea typeface="Arial" pitchFamily="-109" charset="0"/>
              <a:cs typeface="Arial" pitchFamily="-109" charset="0"/>
            </a:endParaRPr>
          </a:p>
          <a:p>
            <a:pPr marL="0" indent="0">
              <a:spcBef>
                <a:spcPts val="2400"/>
              </a:spcBef>
              <a:buFontTx/>
              <a:buNone/>
            </a:pPr>
            <a:r>
              <a:rPr lang="en-US" sz="4400" b="1">
                <a:solidFill>
                  <a:srgbClr val="365F91"/>
                </a:solidFill>
                <a:latin typeface="Cambria" pitchFamily="-109" charset="0"/>
                <a:ea typeface="Arial" pitchFamily="-109" charset="0"/>
                <a:cs typeface="Arial" pitchFamily="-109" charset="0"/>
              </a:rPr>
              <a:t>Building Time!</a:t>
            </a:r>
          </a:p>
          <a:p>
            <a:pPr marL="0" indent="0">
              <a:spcBef>
                <a:spcPct val="0"/>
              </a:spcBef>
              <a:spcAft>
                <a:spcPts val="1000"/>
              </a:spcAft>
              <a:buFontTx/>
              <a:buNone/>
            </a:pPr>
            <a:r>
              <a:rPr lang="en-US" sz="2000">
                <a:ea typeface="Arial" pitchFamily="-109" charset="0"/>
                <a:cs typeface="Arial" pitchFamily="-109" charset="0"/>
              </a:rPr>
              <a:t>Observe the model of a human skeleton.  Notice that there are many different kinds of bones with many sizes and shapes</a:t>
            </a:r>
          </a:p>
          <a:p>
            <a:pPr marL="0" indent="0">
              <a:spcBef>
                <a:spcPct val="0"/>
              </a:spcBef>
              <a:spcAft>
                <a:spcPts val="1000"/>
              </a:spcAft>
              <a:buFontTx/>
              <a:buNone/>
            </a:pPr>
            <a:endParaRPr lang="en-US">
              <a:ea typeface="Arial" pitchFamily="-109" charset="0"/>
              <a:cs typeface="Arial" pitchFamily="-109" charset="0"/>
            </a:endParaRPr>
          </a:p>
          <a:p>
            <a:pPr marL="0" indent="0">
              <a:spcBef>
                <a:spcPct val="0"/>
              </a:spcBef>
              <a:spcAft>
                <a:spcPts val="1000"/>
              </a:spcAft>
              <a:buFontTx/>
              <a:buNone/>
            </a:pPr>
            <a:r>
              <a:rPr lang="en-US" u="sng">
                <a:ea typeface="Arial" pitchFamily="-109" charset="0"/>
                <a:cs typeface="Arial" pitchFamily="-109" charset="0"/>
              </a:rPr>
              <a:t>The challenge</a:t>
            </a:r>
            <a:r>
              <a:rPr lang="en-US">
                <a:ea typeface="Arial" pitchFamily="-109" charset="0"/>
                <a:cs typeface="Arial" pitchFamily="-109" charset="0"/>
              </a:rPr>
              <a:t>:</a:t>
            </a:r>
          </a:p>
          <a:p>
            <a:pPr marL="0" indent="0">
              <a:spcBef>
                <a:spcPct val="0"/>
              </a:spcBef>
              <a:buFontTx/>
              <a:buNone/>
            </a:pPr>
            <a:r>
              <a:rPr lang="en-US" sz="2000">
                <a:ea typeface="Arial" pitchFamily="-109" charset="0"/>
                <a:cs typeface="Arial" pitchFamily="-109" charset="0"/>
              </a:rPr>
              <a:t>Make a model if the human skeleton using toothpicks, and clay and other materials. Use the clay, the toothpicks and any other art supplies to make a model of the human skeleton. </a:t>
            </a:r>
          </a:p>
          <a:p>
            <a:pPr marL="0" indent="0">
              <a:spcBef>
                <a:spcPct val="0"/>
              </a:spcBef>
              <a:buFontTx/>
              <a:buNone/>
            </a:pPr>
            <a:endParaRPr lang="en-US" sz="2000">
              <a:ea typeface="Arial" pitchFamily="-109" charset="0"/>
              <a:cs typeface="Arial" pitchFamily="-109" charset="0"/>
            </a:endParaRPr>
          </a:p>
          <a:p>
            <a:pPr marL="0" indent="0">
              <a:spcBef>
                <a:spcPct val="0"/>
              </a:spcBef>
              <a:buFontTx/>
              <a:buNone/>
            </a:pPr>
            <a:r>
              <a:rPr lang="en-US" sz="2000">
                <a:ea typeface="Arial" pitchFamily="-109" charset="0"/>
                <a:cs typeface="Arial" pitchFamily="-109" charset="0"/>
              </a:rPr>
              <a:t>You will need to be creative.</a:t>
            </a:r>
          </a:p>
        </p:txBody>
      </p:sp>
      <p:pic>
        <p:nvPicPr>
          <p:cNvPr id="26627" name="Picture 4" descr="... skeleton included in poser"/>
          <p:cNvPicPr>
            <a:picLocks noChangeAspect="1" noChangeArrowheads="1"/>
          </p:cNvPicPr>
          <p:nvPr/>
        </p:nvPicPr>
        <p:blipFill>
          <a:blip r:embed="rId3"/>
          <a:srcRect/>
          <a:stretch>
            <a:fillRect/>
          </a:stretch>
        </p:blipFill>
        <p:spPr bwMode="auto">
          <a:xfrm>
            <a:off x="7772400" y="152400"/>
            <a:ext cx="1255713"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Box 2"/>
          <p:cNvSpPr txBox="1">
            <a:spLocks noGrp="1" noChangeArrowheads="1"/>
          </p:cNvSpPr>
          <p:nvPr>
            <p:ph idx="1"/>
          </p:nvPr>
        </p:nvSpPr>
        <p:spPr>
          <a:xfrm>
            <a:off x="457200" y="381000"/>
            <a:ext cx="8229600" cy="6019800"/>
          </a:xfrm>
          <a:solidFill>
            <a:srgbClr val="FFFFFF"/>
          </a:solidFill>
          <a:ln>
            <a:solidFill>
              <a:srgbClr val="000000"/>
            </a:solidFill>
          </a:ln>
        </p:spPr>
        <p:txBody>
          <a:bodyPr>
            <a:normAutofit/>
          </a:bodyPr>
          <a:lstStyle/>
          <a:p>
            <a:pPr marL="0" indent="0">
              <a:lnSpc>
                <a:spcPct val="90000"/>
              </a:lnSpc>
              <a:spcBef>
                <a:spcPct val="0"/>
              </a:spcBef>
              <a:spcAft>
                <a:spcPts val="1500"/>
              </a:spcAft>
              <a:buFontTx/>
              <a:buNone/>
            </a:pPr>
            <a:r>
              <a:rPr lang="en-US" sz="2800">
                <a:solidFill>
                  <a:srgbClr val="17365D"/>
                </a:solidFill>
                <a:latin typeface="Cambria" pitchFamily="-109" charset="0"/>
                <a:ea typeface="Arial" pitchFamily="-109" charset="0"/>
                <a:cs typeface="Arial" pitchFamily="-109" charset="0"/>
              </a:rPr>
              <a:t>Task Card</a:t>
            </a:r>
            <a:endParaRPr lang="en-US" sz="2800">
              <a:solidFill>
                <a:srgbClr val="17365D"/>
              </a:solidFill>
              <a:latin typeface="Times New Roman" pitchFamily="-109" charset="0"/>
              <a:ea typeface="Arial" pitchFamily="-109" charset="0"/>
              <a:cs typeface="Arial" pitchFamily="-109" charset="0"/>
            </a:endParaRPr>
          </a:p>
          <a:p>
            <a:pPr marL="0" indent="0">
              <a:lnSpc>
                <a:spcPct val="90000"/>
              </a:lnSpc>
              <a:spcBef>
                <a:spcPts val="2400"/>
              </a:spcBef>
              <a:buFontTx/>
              <a:buNone/>
            </a:pPr>
            <a:r>
              <a:rPr lang="en-US" sz="4400" b="1">
                <a:solidFill>
                  <a:srgbClr val="365F91"/>
                </a:solidFill>
                <a:latin typeface="Cambria" pitchFamily="-109" charset="0"/>
                <a:ea typeface="Arial" pitchFamily="-109" charset="0"/>
                <a:cs typeface="Arial" pitchFamily="-109" charset="0"/>
              </a:rPr>
              <a:t>X-Ray!</a:t>
            </a:r>
          </a:p>
          <a:p>
            <a:pPr marL="0" indent="0">
              <a:lnSpc>
                <a:spcPct val="90000"/>
              </a:lnSpc>
              <a:spcBef>
                <a:spcPct val="0"/>
              </a:spcBef>
              <a:spcAft>
                <a:spcPts val="1000"/>
              </a:spcAft>
              <a:buFontTx/>
              <a:buNone/>
            </a:pPr>
            <a:r>
              <a:rPr lang="en-US" sz="2000">
                <a:ea typeface="Arial" pitchFamily="-109" charset="0"/>
                <a:cs typeface="Arial" pitchFamily="-109" charset="0"/>
              </a:rPr>
              <a:t>Did you know that doctors take x-ray pictures to see inside the human body? X-rays take pictures of your bones. For example if someone breaks a bone, an X-ray allows the doctor to see which bone is broken and how badly it is broken</a:t>
            </a:r>
          </a:p>
          <a:p>
            <a:pPr marL="0" indent="0">
              <a:lnSpc>
                <a:spcPct val="90000"/>
              </a:lnSpc>
              <a:spcBef>
                <a:spcPct val="0"/>
              </a:spcBef>
              <a:spcAft>
                <a:spcPts val="1000"/>
              </a:spcAft>
              <a:buFontTx/>
              <a:buNone/>
            </a:pPr>
            <a:endParaRPr lang="en-US" sz="1000">
              <a:ea typeface="Arial" pitchFamily="-109" charset="0"/>
              <a:cs typeface="Arial" pitchFamily="-109" charset="0"/>
            </a:endParaRPr>
          </a:p>
          <a:p>
            <a:pPr marL="0" indent="0">
              <a:lnSpc>
                <a:spcPct val="90000"/>
              </a:lnSpc>
              <a:spcBef>
                <a:spcPct val="0"/>
              </a:spcBef>
              <a:spcAft>
                <a:spcPts val="1000"/>
              </a:spcAft>
              <a:buFontTx/>
              <a:buNone/>
            </a:pPr>
            <a:r>
              <a:rPr lang="en-US" u="sng">
                <a:ea typeface="Arial" pitchFamily="-109" charset="0"/>
                <a:cs typeface="Arial" pitchFamily="-109" charset="0"/>
              </a:rPr>
              <a:t>The challenge</a:t>
            </a:r>
            <a:r>
              <a:rPr lang="en-US">
                <a:ea typeface="Arial" pitchFamily="-109" charset="0"/>
                <a:cs typeface="Arial" pitchFamily="-109" charset="0"/>
              </a:rPr>
              <a:t>:</a:t>
            </a:r>
          </a:p>
          <a:p>
            <a:pPr marL="0" indent="0">
              <a:lnSpc>
                <a:spcPct val="90000"/>
              </a:lnSpc>
              <a:spcBef>
                <a:spcPct val="0"/>
              </a:spcBef>
              <a:buFontTx/>
              <a:buNone/>
            </a:pPr>
            <a:r>
              <a:rPr lang="en-US" sz="2000">
                <a:ea typeface="Arial" pitchFamily="-109" charset="0"/>
                <a:cs typeface="Arial" pitchFamily="-109" charset="0"/>
              </a:rPr>
              <a:t>Make your own imitation X-ray.</a:t>
            </a:r>
          </a:p>
          <a:p>
            <a:pPr marL="0" indent="0">
              <a:lnSpc>
                <a:spcPct val="90000"/>
              </a:lnSpc>
              <a:spcBef>
                <a:spcPct val="0"/>
              </a:spcBef>
              <a:buFontTx/>
              <a:buNone/>
            </a:pPr>
            <a:endParaRPr lang="en-US" sz="2000">
              <a:ea typeface="Arial" pitchFamily="-109" charset="0"/>
              <a:cs typeface="Arial" pitchFamily="-109" charset="0"/>
            </a:endParaRPr>
          </a:p>
          <a:p>
            <a:pPr marL="0" indent="0">
              <a:lnSpc>
                <a:spcPct val="90000"/>
              </a:lnSpc>
              <a:spcBef>
                <a:spcPct val="0"/>
              </a:spcBef>
              <a:buFontTx/>
              <a:buNone/>
            </a:pPr>
            <a:r>
              <a:rPr lang="en-US" sz="2000">
                <a:ea typeface="Arial" pitchFamily="-109" charset="0"/>
                <a:cs typeface="Arial" pitchFamily="-109" charset="0"/>
              </a:rPr>
              <a:t>First find the real X-ray pictures and observe them closely.  Can you seethe bones? Can you tell if any of the bones are broken?</a:t>
            </a:r>
          </a:p>
          <a:p>
            <a:pPr marL="0" indent="0">
              <a:lnSpc>
                <a:spcPct val="90000"/>
              </a:lnSpc>
              <a:spcBef>
                <a:spcPct val="0"/>
              </a:spcBef>
              <a:buFontTx/>
              <a:buNone/>
            </a:pPr>
            <a:endParaRPr lang="en-US" sz="2000">
              <a:ea typeface="Arial" pitchFamily="-109" charset="0"/>
              <a:cs typeface="Arial" pitchFamily="-109" charset="0"/>
            </a:endParaRPr>
          </a:p>
          <a:p>
            <a:pPr marL="0" indent="0">
              <a:lnSpc>
                <a:spcPct val="90000"/>
              </a:lnSpc>
              <a:spcBef>
                <a:spcPct val="0"/>
              </a:spcBef>
              <a:buFontTx/>
              <a:buNone/>
            </a:pPr>
            <a:r>
              <a:rPr lang="en-US" sz="2000">
                <a:ea typeface="Arial" pitchFamily="-109" charset="0"/>
                <a:cs typeface="Arial" pitchFamily="-109" charset="0"/>
              </a:rPr>
              <a:t>You can use the lack paper and the white chalk to make one of your own that looks real.</a:t>
            </a:r>
          </a:p>
        </p:txBody>
      </p:sp>
      <p:pic>
        <p:nvPicPr>
          <p:cNvPr id="27651" name="Picture 4" descr="Bones, Bones…. Broken ..."/>
          <p:cNvPicPr>
            <a:picLocks noChangeAspect="1" noChangeArrowheads="1"/>
          </p:cNvPicPr>
          <p:nvPr/>
        </p:nvPicPr>
        <p:blipFill>
          <a:blip r:embed="rId3"/>
          <a:srcRect/>
          <a:stretch>
            <a:fillRect/>
          </a:stretch>
        </p:blipFill>
        <p:spPr bwMode="auto">
          <a:xfrm>
            <a:off x="7010400" y="152400"/>
            <a:ext cx="1981200" cy="1770063"/>
          </a:xfrm>
          <a:prstGeom prst="rect">
            <a:avLst/>
          </a:prstGeom>
          <a:noFill/>
          <a:ln w="9525">
            <a:noFill/>
            <a:miter lim="800000"/>
            <a:headEnd/>
            <a:tailEnd/>
          </a:ln>
        </p:spPr>
      </p:pic>
      <p:pic>
        <p:nvPicPr>
          <p:cNvPr id="27652" name="Picture 6" descr="Is Better For Your Bones ..."/>
          <p:cNvPicPr>
            <a:picLocks noChangeAspect="1" noChangeArrowheads="1"/>
          </p:cNvPicPr>
          <p:nvPr/>
        </p:nvPicPr>
        <p:blipFill>
          <a:blip r:embed="rId4"/>
          <a:srcRect/>
          <a:stretch>
            <a:fillRect/>
          </a:stretch>
        </p:blipFill>
        <p:spPr bwMode="auto">
          <a:xfrm>
            <a:off x="4724400" y="2819400"/>
            <a:ext cx="1571625" cy="16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Text Box 2"/>
          <p:cNvSpPr>
            <a:spLocks noGrp="1" noChangeArrowheads="1"/>
          </p:cNvSpPr>
          <p:nvPr>
            <p:ph idx="1"/>
          </p:nvPr>
        </p:nvSpPr>
        <p:spPr>
          <a:xfrm>
            <a:off x="457200" y="381000"/>
            <a:ext cx="8229600" cy="6019800"/>
          </a:xfrm>
          <a:solidFill>
            <a:srgbClr val="FFFFFF"/>
          </a:solidFill>
          <a:ln>
            <a:solidFill>
              <a:srgbClr val="000000"/>
            </a:solidFill>
          </a:ln>
        </p:spPr>
        <p:txBody>
          <a:bodyPr/>
          <a:lstStyle/>
          <a:p>
            <a:pPr marL="0" indent="0">
              <a:spcBef>
                <a:spcPct val="0"/>
              </a:spcBef>
              <a:spcAft>
                <a:spcPts val="1500"/>
              </a:spcAft>
              <a:buFontTx/>
              <a:buNone/>
            </a:pPr>
            <a:r>
              <a:rPr lang="en-US" sz="2800">
                <a:solidFill>
                  <a:srgbClr val="17365D"/>
                </a:solidFill>
                <a:latin typeface="Cambria" pitchFamily="-109" charset="0"/>
                <a:ea typeface="Arial" pitchFamily="-109" charset="0"/>
                <a:cs typeface="Arial" pitchFamily="-109" charset="0"/>
              </a:rPr>
              <a:t>Task Card</a:t>
            </a:r>
            <a:endParaRPr lang="en-US" sz="2800">
              <a:solidFill>
                <a:srgbClr val="17365D"/>
              </a:solidFill>
              <a:latin typeface="Times New Roman" pitchFamily="-109" charset="0"/>
              <a:ea typeface="Arial" pitchFamily="-109" charset="0"/>
              <a:cs typeface="Arial" pitchFamily="-109" charset="0"/>
            </a:endParaRPr>
          </a:p>
          <a:p>
            <a:pPr marL="0" indent="0">
              <a:spcBef>
                <a:spcPts val="2400"/>
              </a:spcBef>
              <a:buFontTx/>
              <a:buNone/>
            </a:pPr>
            <a:r>
              <a:rPr lang="en-US" sz="4400" b="1">
                <a:solidFill>
                  <a:srgbClr val="365F91"/>
                </a:solidFill>
                <a:latin typeface="Cambria" pitchFamily="-109" charset="0"/>
                <a:ea typeface="Arial" pitchFamily="-109" charset="0"/>
                <a:cs typeface="Arial" pitchFamily="-109" charset="0"/>
              </a:rPr>
              <a:t>Internet Explorations!</a:t>
            </a:r>
          </a:p>
          <a:p>
            <a:pPr marL="0" indent="0">
              <a:spcBef>
                <a:spcPct val="0"/>
              </a:spcBef>
              <a:spcAft>
                <a:spcPts val="1000"/>
              </a:spcAft>
              <a:buFontTx/>
              <a:buNone/>
            </a:pPr>
            <a:r>
              <a:rPr lang="en-US" sz="1800">
                <a:ea typeface="Arial" pitchFamily="-109" charset="0"/>
                <a:cs typeface="Arial" pitchFamily="-109" charset="0"/>
              </a:rPr>
              <a:t>If you discovered a heap of human bones, would you know how to put them together in the correct positions? Here is your chance to see.</a:t>
            </a:r>
          </a:p>
          <a:p>
            <a:pPr marL="0" indent="0">
              <a:spcBef>
                <a:spcPct val="0"/>
              </a:spcBef>
              <a:spcAft>
                <a:spcPts val="1000"/>
              </a:spcAft>
              <a:buFontTx/>
              <a:buNone/>
            </a:pPr>
            <a:endParaRPr lang="en-US">
              <a:ea typeface="Arial" pitchFamily="-109" charset="0"/>
              <a:cs typeface="Arial" pitchFamily="-109" charset="0"/>
            </a:endParaRPr>
          </a:p>
          <a:p>
            <a:pPr marL="0" indent="0">
              <a:spcBef>
                <a:spcPct val="0"/>
              </a:spcBef>
              <a:spcAft>
                <a:spcPts val="1000"/>
              </a:spcAft>
              <a:buFontTx/>
              <a:buNone/>
            </a:pPr>
            <a:r>
              <a:rPr lang="en-US" u="sng">
                <a:ea typeface="Arial" pitchFamily="-109" charset="0"/>
                <a:cs typeface="Arial" pitchFamily="-109" charset="0"/>
              </a:rPr>
              <a:t>The challenge</a:t>
            </a:r>
            <a:r>
              <a:rPr lang="en-US">
                <a:ea typeface="Arial" pitchFamily="-109" charset="0"/>
                <a:cs typeface="Arial" pitchFamily="-109" charset="0"/>
              </a:rPr>
              <a:t>:</a:t>
            </a:r>
          </a:p>
          <a:p>
            <a:pPr marL="0" indent="0">
              <a:spcBef>
                <a:spcPct val="0"/>
              </a:spcBef>
              <a:spcAft>
                <a:spcPts val="1000"/>
              </a:spcAft>
              <a:buFontTx/>
              <a:buNone/>
            </a:pPr>
            <a:r>
              <a:rPr lang="en-US" sz="2000">
                <a:ea typeface="Arial" pitchFamily="-109" charset="0"/>
                <a:cs typeface="Arial" pitchFamily="-109" charset="0"/>
              </a:rPr>
              <a:t>Find the folder with the task cards that says “Internet Explorations” to find websites that will allow you to put a skeleton together on line. They getter harder and harder as you go along.</a:t>
            </a:r>
          </a:p>
          <a:p>
            <a:pPr marL="0" indent="0">
              <a:spcBef>
                <a:spcPct val="0"/>
              </a:spcBef>
              <a:spcAft>
                <a:spcPts val="1000"/>
              </a:spcAft>
              <a:buFontTx/>
              <a:buNone/>
            </a:pPr>
            <a:endParaRPr lang="en-US" sz="2000">
              <a:ea typeface="Arial" pitchFamily="-109" charset="0"/>
              <a:cs typeface="Arial" pitchFamily="-109" charset="0"/>
            </a:endParaRPr>
          </a:p>
        </p:txBody>
      </p:sp>
      <p:pic>
        <p:nvPicPr>
          <p:cNvPr id="28675" name="Picture 5" descr="computer services ..."/>
          <p:cNvPicPr>
            <a:picLocks noChangeAspect="1" noChangeArrowheads="1"/>
          </p:cNvPicPr>
          <p:nvPr/>
        </p:nvPicPr>
        <p:blipFill>
          <a:blip r:embed="rId3"/>
          <a:srcRect/>
          <a:stretch>
            <a:fillRect/>
          </a:stretch>
        </p:blipFill>
        <p:spPr bwMode="auto">
          <a:xfrm>
            <a:off x="6934200" y="4648200"/>
            <a:ext cx="1905000"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ext Box 2"/>
          <p:cNvSpPr>
            <a:spLocks noGrp="1" noChangeArrowheads="1"/>
          </p:cNvSpPr>
          <p:nvPr>
            <p:ph idx="1"/>
          </p:nvPr>
        </p:nvSpPr>
        <p:spPr>
          <a:xfrm>
            <a:off x="457200" y="533400"/>
            <a:ext cx="8229600" cy="5867400"/>
          </a:xfrm>
          <a:solidFill>
            <a:srgbClr val="FFFFFF"/>
          </a:solidFill>
          <a:ln>
            <a:solidFill>
              <a:srgbClr val="000000"/>
            </a:solidFill>
          </a:ln>
        </p:spPr>
        <p:txBody>
          <a:bodyPr/>
          <a:lstStyle/>
          <a:p>
            <a:pPr marL="0" indent="0">
              <a:spcBef>
                <a:spcPct val="0"/>
              </a:spcBef>
              <a:spcAft>
                <a:spcPts val="1500"/>
              </a:spcAft>
              <a:buFontTx/>
              <a:buNone/>
            </a:pPr>
            <a:r>
              <a:rPr lang="en-US" sz="2800">
                <a:solidFill>
                  <a:srgbClr val="17365D"/>
                </a:solidFill>
                <a:latin typeface="Cambria" pitchFamily="-109" charset="0"/>
                <a:ea typeface="Arial" pitchFamily="-109" charset="0"/>
                <a:cs typeface="Arial" pitchFamily="-109" charset="0"/>
              </a:rPr>
              <a:t>Task Card</a:t>
            </a:r>
            <a:endParaRPr lang="en-US" sz="2800">
              <a:solidFill>
                <a:srgbClr val="17365D"/>
              </a:solidFill>
              <a:latin typeface="Times New Roman" pitchFamily="-109" charset="0"/>
              <a:ea typeface="Arial" pitchFamily="-109" charset="0"/>
              <a:cs typeface="Arial" pitchFamily="-109" charset="0"/>
            </a:endParaRPr>
          </a:p>
          <a:p>
            <a:pPr marL="0" indent="0">
              <a:spcBef>
                <a:spcPts val="2400"/>
              </a:spcBef>
              <a:buFontTx/>
              <a:buNone/>
            </a:pPr>
            <a:r>
              <a:rPr lang="en-US" sz="4400" b="1">
                <a:solidFill>
                  <a:srgbClr val="365F91"/>
                </a:solidFill>
                <a:latin typeface="Cambria" pitchFamily="-109" charset="0"/>
                <a:ea typeface="Arial" pitchFamily="-109" charset="0"/>
                <a:cs typeface="Arial" pitchFamily="-109" charset="0"/>
              </a:rPr>
              <a:t>Science Online!</a:t>
            </a:r>
          </a:p>
          <a:p>
            <a:pPr marL="0" indent="0">
              <a:spcBef>
                <a:spcPct val="0"/>
              </a:spcBef>
              <a:spcAft>
                <a:spcPts val="1000"/>
              </a:spcAft>
              <a:buFontTx/>
              <a:buNone/>
            </a:pPr>
            <a:endParaRPr lang="en-US" sz="2000">
              <a:ea typeface="Arial" pitchFamily="-109" charset="0"/>
              <a:cs typeface="Arial" pitchFamily="-109" charset="0"/>
            </a:endParaRPr>
          </a:p>
          <a:p>
            <a:pPr marL="0" indent="0">
              <a:spcBef>
                <a:spcPct val="0"/>
              </a:spcBef>
              <a:spcAft>
                <a:spcPts val="1000"/>
              </a:spcAft>
              <a:buFontTx/>
              <a:buNone/>
            </a:pPr>
            <a:endParaRPr lang="en-US">
              <a:ea typeface="Arial" pitchFamily="-109" charset="0"/>
              <a:cs typeface="Arial" pitchFamily="-109" charset="0"/>
            </a:endParaRPr>
          </a:p>
          <a:p>
            <a:pPr marL="0" indent="0">
              <a:spcBef>
                <a:spcPct val="0"/>
              </a:spcBef>
              <a:spcAft>
                <a:spcPts val="1000"/>
              </a:spcAft>
              <a:buFontTx/>
              <a:buNone/>
            </a:pPr>
            <a:r>
              <a:rPr lang="en-US" u="sng">
                <a:ea typeface="Arial" pitchFamily="-109" charset="0"/>
                <a:cs typeface="Arial" pitchFamily="-109" charset="0"/>
              </a:rPr>
              <a:t>The challenge</a:t>
            </a:r>
            <a:r>
              <a:rPr lang="en-US">
                <a:ea typeface="Arial" pitchFamily="-109" charset="0"/>
                <a:cs typeface="Arial" pitchFamily="-109" charset="0"/>
              </a:rPr>
              <a:t>:</a:t>
            </a:r>
          </a:p>
          <a:p>
            <a:pPr marL="0" indent="0">
              <a:spcBef>
                <a:spcPct val="0"/>
              </a:spcBef>
              <a:buFontTx/>
              <a:buNone/>
            </a:pPr>
            <a:r>
              <a:rPr lang="en-US" sz="2000">
                <a:ea typeface="Arial" pitchFamily="-109" charset="0"/>
                <a:cs typeface="Arial" pitchFamily="-109" charset="0"/>
              </a:rPr>
              <a:t>Find the sheet that says “Science Online”</a:t>
            </a:r>
          </a:p>
          <a:p>
            <a:pPr marL="0" indent="0">
              <a:spcBef>
                <a:spcPct val="0"/>
              </a:spcBef>
              <a:buFontTx/>
              <a:buNone/>
            </a:pPr>
            <a:r>
              <a:rPr lang="en-US" sz="2000">
                <a:ea typeface="Arial" pitchFamily="-109" charset="0"/>
                <a:cs typeface="Arial" pitchFamily="-109" charset="0"/>
              </a:rPr>
              <a:t>Follow the directions on the sheet to do some research about the human heart</a:t>
            </a:r>
          </a:p>
        </p:txBody>
      </p:sp>
      <p:pic>
        <p:nvPicPr>
          <p:cNvPr id="29699" name="Picture 4" descr="... ! Leren achter de computer"/>
          <p:cNvPicPr>
            <a:picLocks noChangeAspect="1" noChangeArrowheads="1"/>
          </p:cNvPicPr>
          <p:nvPr/>
        </p:nvPicPr>
        <p:blipFill>
          <a:blip r:embed="rId3"/>
          <a:srcRect/>
          <a:stretch>
            <a:fillRect/>
          </a:stretch>
        </p:blipFill>
        <p:spPr bwMode="auto">
          <a:xfrm>
            <a:off x="5410200" y="1219200"/>
            <a:ext cx="2895600" cy="2425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304800"/>
            <a:ext cx="8229600" cy="868363"/>
          </a:xfrm>
        </p:spPr>
        <p:txBody>
          <a:bodyPr/>
          <a:lstStyle/>
          <a:p>
            <a:pPr eaLnBrk="1" hangingPunct="1"/>
            <a:r>
              <a:rPr lang="en-US" sz="4000"/>
              <a:t>The Interest Center</a:t>
            </a:r>
          </a:p>
        </p:txBody>
      </p:sp>
      <p:pic>
        <p:nvPicPr>
          <p:cNvPr id="12291" name="Picture 5" descr="DSCI2333.JPG"/>
          <p:cNvPicPr>
            <a:picLocks noChangeAspect="1"/>
          </p:cNvPicPr>
          <p:nvPr/>
        </p:nvPicPr>
        <p:blipFill>
          <a:blip r:embed="rId3"/>
          <a:srcRect/>
          <a:stretch>
            <a:fillRect/>
          </a:stretch>
        </p:blipFill>
        <p:spPr bwMode="auto">
          <a:xfrm>
            <a:off x="1828800" y="1828800"/>
            <a:ext cx="5613400" cy="4210050"/>
          </a:xfrm>
          <a:prstGeom prst="rect">
            <a:avLst/>
          </a:prstGeom>
          <a:noFill/>
          <a:ln w="9525">
            <a:noFill/>
            <a:miter lim="800000"/>
            <a:headEnd/>
            <a:tailEnd/>
          </a:ln>
        </p:spPr>
      </p:pic>
      <p:sp>
        <p:nvSpPr>
          <p:cNvPr id="12292" name="Down Arrow 10"/>
          <p:cNvSpPr>
            <a:spLocks noChangeArrowheads="1"/>
          </p:cNvSpPr>
          <p:nvPr/>
        </p:nvSpPr>
        <p:spPr bwMode="auto">
          <a:xfrm rot="-3175940">
            <a:off x="1956594" y="2543969"/>
            <a:ext cx="209550" cy="1760538"/>
          </a:xfrm>
          <a:prstGeom prst="downArrow">
            <a:avLst>
              <a:gd name="adj1" fmla="val 50000"/>
              <a:gd name="adj2" fmla="val 50215"/>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2293" name="Down Arrow 11"/>
          <p:cNvSpPr>
            <a:spLocks noChangeArrowheads="1"/>
          </p:cNvSpPr>
          <p:nvPr/>
        </p:nvSpPr>
        <p:spPr bwMode="auto">
          <a:xfrm rot="2579865">
            <a:off x="4343400" y="1158875"/>
            <a:ext cx="211138" cy="979488"/>
          </a:xfrm>
          <a:prstGeom prst="downArrow">
            <a:avLst>
              <a:gd name="adj1" fmla="val 50000"/>
              <a:gd name="adj2" fmla="val 49849"/>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2294" name="Down Arrow 12"/>
          <p:cNvSpPr>
            <a:spLocks noChangeArrowheads="1"/>
          </p:cNvSpPr>
          <p:nvPr/>
        </p:nvSpPr>
        <p:spPr bwMode="auto">
          <a:xfrm rot="-1507834">
            <a:off x="5802313" y="1420813"/>
            <a:ext cx="209550" cy="673100"/>
          </a:xfrm>
          <a:prstGeom prst="downArrow">
            <a:avLst>
              <a:gd name="adj1" fmla="val 50000"/>
              <a:gd name="adj2" fmla="val 50145"/>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2295" name="Down Arrow 13"/>
          <p:cNvSpPr>
            <a:spLocks noChangeArrowheads="1"/>
          </p:cNvSpPr>
          <p:nvPr/>
        </p:nvSpPr>
        <p:spPr bwMode="auto">
          <a:xfrm rot="3361850">
            <a:off x="7254875" y="4154488"/>
            <a:ext cx="211137" cy="1252538"/>
          </a:xfrm>
          <a:prstGeom prst="downArrow">
            <a:avLst>
              <a:gd name="adj1" fmla="val 50000"/>
              <a:gd name="adj2" fmla="val 49766"/>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2296" name="Down Arrow 14"/>
          <p:cNvSpPr>
            <a:spLocks noChangeArrowheads="1"/>
          </p:cNvSpPr>
          <p:nvPr/>
        </p:nvSpPr>
        <p:spPr bwMode="auto">
          <a:xfrm rot="-5811407">
            <a:off x="1647031" y="4161632"/>
            <a:ext cx="211137" cy="1352550"/>
          </a:xfrm>
          <a:prstGeom prst="downArrow">
            <a:avLst>
              <a:gd name="adj1" fmla="val 50000"/>
              <a:gd name="adj2" fmla="val 49795"/>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2297" name="TextBox 15"/>
          <p:cNvSpPr txBox="1">
            <a:spLocks noChangeArrowheads="1"/>
          </p:cNvSpPr>
          <p:nvPr/>
        </p:nvSpPr>
        <p:spPr bwMode="auto">
          <a:xfrm>
            <a:off x="4953000" y="1066800"/>
            <a:ext cx="1600200" cy="369888"/>
          </a:xfrm>
          <a:prstGeom prst="rect">
            <a:avLst/>
          </a:prstGeom>
          <a:noFill/>
          <a:ln w="9525">
            <a:noFill/>
            <a:miter lim="800000"/>
            <a:headEnd/>
            <a:tailEnd/>
          </a:ln>
        </p:spPr>
        <p:txBody>
          <a:bodyPr>
            <a:prstTxWarp prst="textNoShape">
              <a:avLst/>
            </a:prstTxWarp>
            <a:spAutoFit/>
          </a:bodyPr>
          <a:lstStyle/>
          <a:p>
            <a:r>
              <a:rPr lang="en-US" b="0"/>
              <a:t>Posters</a:t>
            </a:r>
          </a:p>
        </p:txBody>
      </p:sp>
      <p:sp>
        <p:nvSpPr>
          <p:cNvPr id="12298" name="TextBox 16"/>
          <p:cNvSpPr txBox="1">
            <a:spLocks noChangeArrowheads="1"/>
          </p:cNvSpPr>
          <p:nvPr/>
        </p:nvSpPr>
        <p:spPr bwMode="auto">
          <a:xfrm>
            <a:off x="0" y="2514600"/>
            <a:ext cx="1209675" cy="338138"/>
          </a:xfrm>
          <a:prstGeom prst="rect">
            <a:avLst/>
          </a:prstGeom>
          <a:noFill/>
          <a:ln w="9525">
            <a:noFill/>
            <a:miter lim="800000"/>
            <a:headEnd/>
            <a:tailEnd/>
          </a:ln>
        </p:spPr>
        <p:txBody>
          <a:bodyPr wrap="none">
            <a:prstTxWarp prst="textNoShape">
              <a:avLst/>
            </a:prstTxWarp>
            <a:spAutoFit/>
          </a:bodyPr>
          <a:lstStyle/>
          <a:p>
            <a:r>
              <a:rPr lang="en-US" sz="1600" b="0"/>
              <a:t>Task Cards</a:t>
            </a:r>
          </a:p>
        </p:txBody>
      </p:sp>
      <p:sp>
        <p:nvSpPr>
          <p:cNvPr id="12299" name="TextBox 17"/>
          <p:cNvSpPr txBox="1">
            <a:spLocks noChangeArrowheads="1"/>
          </p:cNvSpPr>
          <p:nvPr/>
        </p:nvSpPr>
        <p:spPr bwMode="auto">
          <a:xfrm>
            <a:off x="0" y="4419600"/>
            <a:ext cx="1143000" cy="584200"/>
          </a:xfrm>
          <a:prstGeom prst="rect">
            <a:avLst/>
          </a:prstGeom>
          <a:noFill/>
          <a:ln w="9525">
            <a:noFill/>
            <a:miter lim="800000"/>
            <a:headEnd/>
            <a:tailEnd/>
          </a:ln>
        </p:spPr>
        <p:txBody>
          <a:bodyPr>
            <a:prstTxWarp prst="textNoShape">
              <a:avLst/>
            </a:prstTxWarp>
            <a:spAutoFit/>
          </a:bodyPr>
          <a:lstStyle/>
          <a:p>
            <a:r>
              <a:rPr lang="en-US" sz="1600" b="0"/>
              <a:t>Internet</a:t>
            </a:r>
          </a:p>
          <a:p>
            <a:r>
              <a:rPr lang="en-US" sz="1600" b="0"/>
              <a:t> access</a:t>
            </a:r>
          </a:p>
        </p:txBody>
      </p:sp>
      <p:sp>
        <p:nvSpPr>
          <p:cNvPr id="12300" name="TextBox 18"/>
          <p:cNvSpPr txBox="1">
            <a:spLocks noChangeArrowheads="1"/>
          </p:cNvSpPr>
          <p:nvPr/>
        </p:nvSpPr>
        <p:spPr bwMode="auto">
          <a:xfrm>
            <a:off x="8001000" y="4191000"/>
            <a:ext cx="754063" cy="338138"/>
          </a:xfrm>
          <a:prstGeom prst="rect">
            <a:avLst/>
          </a:prstGeom>
          <a:noFill/>
          <a:ln w="9525">
            <a:noFill/>
            <a:miter lim="800000"/>
            <a:headEnd/>
            <a:tailEnd/>
          </a:ln>
        </p:spPr>
        <p:txBody>
          <a:bodyPr wrap="none">
            <a:prstTxWarp prst="textNoShape">
              <a:avLst/>
            </a:prstTxWarp>
            <a:spAutoFit/>
          </a:bodyPr>
          <a:lstStyle/>
          <a:p>
            <a:r>
              <a:rPr lang="en-US" sz="1600" b="0"/>
              <a:t>Books</a:t>
            </a:r>
            <a:endParaRPr lang="en-US" b="0"/>
          </a:p>
        </p:txBody>
      </p:sp>
      <p:sp>
        <p:nvSpPr>
          <p:cNvPr id="12301" name="TextBox 19"/>
          <p:cNvSpPr txBox="1">
            <a:spLocks noChangeArrowheads="1"/>
          </p:cNvSpPr>
          <p:nvPr/>
        </p:nvSpPr>
        <p:spPr bwMode="auto">
          <a:xfrm>
            <a:off x="3581400" y="6211888"/>
            <a:ext cx="1920875" cy="584200"/>
          </a:xfrm>
          <a:prstGeom prst="rect">
            <a:avLst/>
          </a:prstGeom>
          <a:noFill/>
          <a:ln w="9525">
            <a:noFill/>
            <a:miter lim="800000"/>
            <a:headEnd/>
            <a:tailEnd/>
          </a:ln>
        </p:spPr>
        <p:txBody>
          <a:bodyPr wrap="none">
            <a:prstTxWarp prst="textNoShape">
              <a:avLst/>
            </a:prstTxWarp>
            <a:spAutoFit/>
          </a:bodyPr>
          <a:lstStyle/>
          <a:p>
            <a:r>
              <a:rPr lang="en-US" sz="1600" b="0"/>
              <a:t>Sample x-ray </a:t>
            </a:r>
          </a:p>
          <a:p>
            <a:r>
              <a:rPr lang="en-US" sz="1600" b="0"/>
              <a:t>(more on the table</a:t>
            </a:r>
            <a:r>
              <a:rPr lang="en-US" sz="1600"/>
              <a:t>)</a:t>
            </a:r>
          </a:p>
        </p:txBody>
      </p:sp>
      <p:sp>
        <p:nvSpPr>
          <p:cNvPr id="12302" name="Down Arrow 21"/>
          <p:cNvSpPr>
            <a:spLocks noChangeArrowheads="1"/>
          </p:cNvSpPr>
          <p:nvPr/>
        </p:nvSpPr>
        <p:spPr bwMode="auto">
          <a:xfrm rot="10601621">
            <a:off x="4646613" y="5553075"/>
            <a:ext cx="211137" cy="760413"/>
          </a:xfrm>
          <a:prstGeom prst="downArrow">
            <a:avLst>
              <a:gd name="adj1" fmla="val 50000"/>
              <a:gd name="adj2" fmla="val 49788"/>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2303" name="Down Arrow 22"/>
          <p:cNvSpPr>
            <a:spLocks noChangeArrowheads="1"/>
          </p:cNvSpPr>
          <p:nvPr/>
        </p:nvSpPr>
        <p:spPr bwMode="auto">
          <a:xfrm rot="-3281445">
            <a:off x="2224882" y="1264444"/>
            <a:ext cx="211137" cy="1438275"/>
          </a:xfrm>
          <a:prstGeom prst="downArrow">
            <a:avLst>
              <a:gd name="adj1" fmla="val 50000"/>
              <a:gd name="adj2" fmla="val 49829"/>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2304" name="TextBox 23"/>
          <p:cNvSpPr txBox="1">
            <a:spLocks noChangeArrowheads="1"/>
          </p:cNvSpPr>
          <p:nvPr/>
        </p:nvSpPr>
        <p:spPr bwMode="auto">
          <a:xfrm>
            <a:off x="685800" y="1219200"/>
            <a:ext cx="1039813" cy="338138"/>
          </a:xfrm>
          <a:prstGeom prst="rect">
            <a:avLst/>
          </a:prstGeom>
          <a:noFill/>
          <a:ln w="9525">
            <a:noFill/>
            <a:miter lim="800000"/>
            <a:headEnd/>
            <a:tailEnd/>
          </a:ln>
        </p:spPr>
        <p:txBody>
          <a:bodyPr wrap="none">
            <a:prstTxWarp prst="textNoShape">
              <a:avLst/>
            </a:prstTxWarp>
            <a:spAutoFit/>
          </a:bodyPr>
          <a:lstStyle/>
          <a:p>
            <a:r>
              <a:rPr lang="en-US" sz="1600" b="0"/>
              <a:t>Skeleton</a:t>
            </a:r>
            <a:r>
              <a:rPr lang="en-US" sz="1600"/>
              <a:t> </a:t>
            </a:r>
          </a:p>
        </p:txBody>
      </p:sp>
      <p:sp>
        <p:nvSpPr>
          <p:cNvPr id="12305" name="Down Arrow 24"/>
          <p:cNvSpPr>
            <a:spLocks noChangeArrowheads="1"/>
          </p:cNvSpPr>
          <p:nvPr/>
        </p:nvSpPr>
        <p:spPr bwMode="auto">
          <a:xfrm rot="3185050">
            <a:off x="7161213" y="3409950"/>
            <a:ext cx="209550" cy="673100"/>
          </a:xfrm>
          <a:prstGeom prst="downArrow">
            <a:avLst>
              <a:gd name="adj1" fmla="val 50000"/>
              <a:gd name="adj2" fmla="val 50234"/>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2306" name="TextBox 25"/>
          <p:cNvSpPr txBox="1">
            <a:spLocks noChangeArrowheads="1"/>
          </p:cNvSpPr>
          <p:nvPr/>
        </p:nvSpPr>
        <p:spPr bwMode="auto">
          <a:xfrm>
            <a:off x="7485063" y="2971800"/>
            <a:ext cx="1390650" cy="584200"/>
          </a:xfrm>
          <a:prstGeom prst="rect">
            <a:avLst/>
          </a:prstGeom>
          <a:noFill/>
          <a:ln w="9525">
            <a:noFill/>
            <a:miter lim="800000"/>
            <a:headEnd/>
            <a:tailEnd/>
          </a:ln>
        </p:spPr>
        <p:txBody>
          <a:bodyPr wrap="none">
            <a:prstTxWarp prst="textNoShape">
              <a:avLst/>
            </a:prstTxWarp>
            <a:spAutoFit/>
          </a:bodyPr>
          <a:lstStyle/>
          <a:p>
            <a:r>
              <a:rPr lang="en-US" sz="1600" b="0"/>
              <a:t>Body organs</a:t>
            </a:r>
          </a:p>
          <a:p>
            <a:r>
              <a:rPr lang="en-US" sz="1600" b="0"/>
              <a:t> manipulative</a:t>
            </a:r>
            <a:endParaRPr lang="en-US" b="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ext Box 2"/>
          <p:cNvSpPr>
            <a:spLocks noGrp="1" noChangeArrowheads="1"/>
          </p:cNvSpPr>
          <p:nvPr>
            <p:ph idx="1"/>
          </p:nvPr>
        </p:nvSpPr>
        <p:spPr>
          <a:xfrm>
            <a:off x="457200" y="381000"/>
            <a:ext cx="8229600" cy="6096000"/>
          </a:xfrm>
          <a:solidFill>
            <a:srgbClr val="FFFFFF"/>
          </a:solidFill>
          <a:ln>
            <a:solidFill>
              <a:srgbClr val="000000"/>
            </a:solidFill>
          </a:ln>
        </p:spPr>
        <p:txBody>
          <a:bodyPr/>
          <a:lstStyle/>
          <a:p>
            <a:pPr marL="0" indent="0">
              <a:spcBef>
                <a:spcPct val="0"/>
              </a:spcBef>
              <a:spcAft>
                <a:spcPts val="1500"/>
              </a:spcAft>
              <a:buFontTx/>
              <a:buNone/>
            </a:pPr>
            <a:r>
              <a:rPr lang="en-US" sz="2800">
                <a:solidFill>
                  <a:srgbClr val="17365D"/>
                </a:solidFill>
                <a:latin typeface="Cambria" pitchFamily="-109" charset="0"/>
                <a:ea typeface="Arial" pitchFamily="-109" charset="0"/>
                <a:cs typeface="Arial" pitchFamily="-109" charset="0"/>
              </a:rPr>
              <a:t>Task Card</a:t>
            </a:r>
            <a:endParaRPr lang="en-US" sz="2800">
              <a:solidFill>
                <a:srgbClr val="17365D"/>
              </a:solidFill>
              <a:latin typeface="Times New Roman" pitchFamily="-109" charset="0"/>
              <a:ea typeface="Arial" pitchFamily="-109" charset="0"/>
              <a:cs typeface="Arial" pitchFamily="-109" charset="0"/>
            </a:endParaRPr>
          </a:p>
          <a:p>
            <a:pPr marL="0" indent="0">
              <a:spcBef>
                <a:spcPts val="2400"/>
              </a:spcBef>
              <a:buFontTx/>
              <a:buNone/>
            </a:pPr>
            <a:r>
              <a:rPr lang="en-US" sz="4400" b="1">
                <a:solidFill>
                  <a:srgbClr val="365F91"/>
                </a:solidFill>
                <a:latin typeface="Cambria" pitchFamily="-109" charset="0"/>
                <a:ea typeface="Arial" pitchFamily="-109" charset="0"/>
                <a:cs typeface="Arial" pitchFamily="-109" charset="0"/>
              </a:rPr>
              <a:t>Multicultural Collage!</a:t>
            </a:r>
          </a:p>
          <a:p>
            <a:pPr marL="0" indent="0">
              <a:spcBef>
                <a:spcPts val="2400"/>
              </a:spcBef>
              <a:buFontTx/>
              <a:buNone/>
            </a:pPr>
            <a:r>
              <a:rPr lang="en-US" sz="2000">
                <a:ea typeface="Arial" pitchFamily="-109" charset="0"/>
                <a:cs typeface="Arial" pitchFamily="-109" charset="0"/>
              </a:rPr>
              <a:t>Look at the jar at the interest center that is human skin. The skin is the largest organ in the human body and covers us completely, but there are many shades and colors of skin. Melanin is a coloring in the human body that makes our skin the color it is. The more melanin a person has, the darker their skin will be</a:t>
            </a:r>
            <a:r>
              <a:rPr lang="en-US" sz="2000">
                <a:solidFill>
                  <a:srgbClr val="365F91"/>
                </a:solidFill>
                <a:ea typeface="Arial" pitchFamily="-109" charset="0"/>
                <a:cs typeface="Arial" pitchFamily="-109" charset="0"/>
              </a:rPr>
              <a:t>.</a:t>
            </a:r>
          </a:p>
          <a:p>
            <a:pPr marL="0" indent="0">
              <a:spcBef>
                <a:spcPct val="0"/>
              </a:spcBef>
              <a:spcAft>
                <a:spcPts val="1000"/>
              </a:spcAft>
              <a:buFontTx/>
              <a:buNone/>
            </a:pPr>
            <a:endParaRPr lang="en-US" sz="2000">
              <a:ea typeface="Arial" pitchFamily="-109" charset="0"/>
              <a:cs typeface="Arial" pitchFamily="-109" charset="0"/>
            </a:endParaRPr>
          </a:p>
          <a:p>
            <a:pPr marL="0" indent="0">
              <a:spcBef>
                <a:spcPct val="0"/>
              </a:spcBef>
              <a:spcAft>
                <a:spcPts val="1000"/>
              </a:spcAft>
              <a:buFontTx/>
              <a:buNone/>
            </a:pPr>
            <a:r>
              <a:rPr lang="en-US" u="sng">
                <a:ea typeface="Arial" pitchFamily="-109" charset="0"/>
                <a:cs typeface="Arial" pitchFamily="-109" charset="0"/>
              </a:rPr>
              <a:t>The challenge</a:t>
            </a:r>
            <a:r>
              <a:rPr lang="en-US">
                <a:ea typeface="Arial" pitchFamily="-109" charset="0"/>
                <a:cs typeface="Arial" pitchFamily="-109" charset="0"/>
              </a:rPr>
              <a:t>:</a:t>
            </a:r>
          </a:p>
          <a:p>
            <a:pPr marL="0" indent="0">
              <a:spcBef>
                <a:spcPct val="0"/>
              </a:spcBef>
              <a:buFontTx/>
              <a:buNone/>
            </a:pPr>
            <a:r>
              <a:rPr lang="en-US" sz="2000">
                <a:ea typeface="Arial" pitchFamily="-109" charset="0"/>
                <a:cs typeface="Arial" pitchFamily="-109" charset="0"/>
              </a:rPr>
              <a:t>Make a collage with pictures from the magazines at the center. Find pictures of people with different skin colors. Cut out the faces and arrange then so they slightly overlap each other, and glue them on poster board</a:t>
            </a:r>
          </a:p>
        </p:txBody>
      </p:sp>
      <p:pic>
        <p:nvPicPr>
          <p:cNvPr id="30723" name="Picture 4" descr="collage.jpg"/>
          <p:cNvPicPr>
            <a:picLocks noChangeAspect="1" noChangeArrowheads="1"/>
          </p:cNvPicPr>
          <p:nvPr/>
        </p:nvPicPr>
        <p:blipFill>
          <a:blip r:embed="rId3"/>
          <a:srcRect/>
          <a:stretch>
            <a:fillRect/>
          </a:stretch>
        </p:blipFill>
        <p:spPr bwMode="auto">
          <a:xfrm>
            <a:off x="7467600" y="0"/>
            <a:ext cx="1343025" cy="236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ext Box 2"/>
          <p:cNvSpPr>
            <a:spLocks noGrp="1" noChangeArrowheads="1"/>
          </p:cNvSpPr>
          <p:nvPr>
            <p:ph idx="4294967295"/>
          </p:nvPr>
        </p:nvSpPr>
        <p:spPr>
          <a:xfrm>
            <a:off x="457200" y="457200"/>
            <a:ext cx="8229600" cy="5943600"/>
          </a:xfrm>
          <a:solidFill>
            <a:srgbClr val="FFFFFF"/>
          </a:solidFill>
          <a:ln>
            <a:solidFill>
              <a:srgbClr val="000000"/>
            </a:solidFill>
          </a:ln>
        </p:spPr>
        <p:txBody>
          <a:bodyPr/>
          <a:lstStyle/>
          <a:p>
            <a:pPr marL="0" indent="0">
              <a:spcBef>
                <a:spcPct val="0"/>
              </a:spcBef>
              <a:spcAft>
                <a:spcPts val="1500"/>
              </a:spcAft>
              <a:buFontTx/>
              <a:buNone/>
            </a:pPr>
            <a:r>
              <a:rPr lang="en-US" sz="2800" dirty="0">
                <a:solidFill>
                  <a:srgbClr val="17365D"/>
                </a:solidFill>
                <a:latin typeface="Cambria" pitchFamily="-109" charset="0"/>
                <a:ea typeface="Arial" pitchFamily="-109" charset="0"/>
                <a:cs typeface="Arial" pitchFamily="-109" charset="0"/>
              </a:rPr>
              <a:t>Task </a:t>
            </a:r>
            <a:r>
              <a:rPr lang="en-US" sz="2800" dirty="0" smtClean="0">
                <a:solidFill>
                  <a:srgbClr val="17365D"/>
                </a:solidFill>
                <a:latin typeface="Cambria" pitchFamily="-109" charset="0"/>
                <a:ea typeface="Arial" pitchFamily="-109" charset="0"/>
                <a:cs typeface="Arial" pitchFamily="-109" charset="0"/>
              </a:rPr>
              <a:t>Card</a:t>
            </a:r>
          </a:p>
          <a:p>
            <a:pPr marL="0" indent="0">
              <a:spcBef>
                <a:spcPct val="0"/>
              </a:spcBef>
              <a:spcAft>
                <a:spcPts val="1500"/>
              </a:spcAft>
              <a:buFontTx/>
              <a:buNone/>
            </a:pPr>
            <a:r>
              <a:rPr lang="en-US" sz="4400" b="1" dirty="0" smtClean="0">
                <a:solidFill>
                  <a:srgbClr val="365F91"/>
                </a:solidFill>
                <a:latin typeface="Cambria" pitchFamily="-109" charset="0"/>
                <a:ea typeface="Arial" pitchFamily="-109" charset="0"/>
                <a:cs typeface="Arial" pitchFamily="-109" charset="0"/>
              </a:rPr>
              <a:t>Genes </a:t>
            </a:r>
            <a:r>
              <a:rPr lang="en-US" sz="4400" b="1" dirty="0">
                <a:solidFill>
                  <a:srgbClr val="365F91"/>
                </a:solidFill>
                <a:latin typeface="Cambria" pitchFamily="-109" charset="0"/>
                <a:ea typeface="Arial" pitchFamily="-109" charset="0"/>
                <a:cs typeface="Arial" pitchFamily="-109" charset="0"/>
              </a:rPr>
              <a:t>and Funny Faces!</a:t>
            </a:r>
            <a:endParaRPr lang="en-US" sz="4400" b="1" dirty="0" smtClean="0">
              <a:solidFill>
                <a:srgbClr val="365F91"/>
              </a:solidFill>
              <a:latin typeface="Cambria" pitchFamily="-109" charset="0"/>
              <a:ea typeface="Arial" pitchFamily="-109" charset="0"/>
              <a:cs typeface="Arial" pitchFamily="-109" charset="0"/>
            </a:endParaRPr>
          </a:p>
          <a:p>
            <a:pPr marL="0" indent="0">
              <a:spcBef>
                <a:spcPct val="0"/>
              </a:spcBef>
              <a:spcAft>
                <a:spcPts val="1000"/>
              </a:spcAft>
              <a:buFontTx/>
              <a:buNone/>
            </a:pPr>
            <a:r>
              <a:rPr lang="en-US" sz="2000" dirty="0" smtClean="0">
                <a:ea typeface="Arial" pitchFamily="-109" charset="0"/>
                <a:cs typeface="Arial" pitchFamily="-109" charset="0"/>
              </a:rPr>
              <a:t>Look </a:t>
            </a:r>
            <a:r>
              <a:rPr lang="en-US" sz="2000" dirty="0">
                <a:ea typeface="Arial" pitchFamily="-109" charset="0"/>
                <a:cs typeface="Arial" pitchFamily="-109" charset="0"/>
              </a:rPr>
              <a:t>around the classroom. Do you see that everyone looks different because of their facial features? Some people have black eye, some have brown eye, and some have blue or another color. The shape of our noses are different, and the shapes of our lips and our ears. Even our faces are shaped differently. This is because of your genes. You get genes from you parents that decide what you look like.</a:t>
            </a:r>
          </a:p>
          <a:p>
            <a:pPr marL="0" indent="0">
              <a:spcBef>
                <a:spcPct val="0"/>
              </a:spcBef>
              <a:spcAft>
                <a:spcPts val="1000"/>
              </a:spcAft>
              <a:buFontTx/>
              <a:buNone/>
            </a:pPr>
            <a:r>
              <a:rPr lang="en-US" u="sng" dirty="0">
                <a:ea typeface="Arial" pitchFamily="-109" charset="0"/>
                <a:cs typeface="Arial" pitchFamily="-109" charset="0"/>
              </a:rPr>
              <a:t>The challenge</a:t>
            </a:r>
            <a:r>
              <a:rPr lang="en-US" dirty="0">
                <a:ea typeface="Arial" pitchFamily="-109" charset="0"/>
                <a:cs typeface="Arial" pitchFamily="-109" charset="0"/>
              </a:rPr>
              <a:t>:</a:t>
            </a:r>
          </a:p>
          <a:p>
            <a:pPr marL="0" indent="0">
              <a:spcBef>
                <a:spcPct val="0"/>
              </a:spcBef>
              <a:buFontTx/>
              <a:buNone/>
            </a:pPr>
            <a:r>
              <a:rPr lang="en-US" sz="2000" dirty="0">
                <a:ea typeface="Arial" pitchFamily="-109" charset="0"/>
                <a:cs typeface="Arial" pitchFamily="-109" charset="0"/>
              </a:rPr>
              <a:t>Look in some of the books and find out exactly what genes are. Then write the definition on a poster board. Then and make a some funny faces using pictures from the magazines under your definition. Cut out different features from different faces in the magazines, and glue them together to make a face. (Warning - It might look funny!)</a:t>
            </a:r>
          </a:p>
        </p:txBody>
      </p:sp>
      <p:pic>
        <p:nvPicPr>
          <p:cNvPr id="31747" name="Picture 4" descr="Tracking Down Genes for ..."/>
          <p:cNvPicPr>
            <a:picLocks noChangeAspect="1" noChangeArrowheads="1"/>
          </p:cNvPicPr>
          <p:nvPr/>
        </p:nvPicPr>
        <p:blipFill>
          <a:blip r:embed="rId3"/>
          <a:srcRect/>
          <a:stretch>
            <a:fillRect/>
          </a:stretch>
        </p:blipFill>
        <p:spPr bwMode="auto">
          <a:xfrm>
            <a:off x="7239000" y="457200"/>
            <a:ext cx="1200150" cy="156164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Text Box 2"/>
          <p:cNvSpPr>
            <a:spLocks noGrp="1" noChangeArrowheads="1"/>
          </p:cNvSpPr>
          <p:nvPr>
            <p:ph idx="1"/>
          </p:nvPr>
        </p:nvSpPr>
        <p:spPr>
          <a:xfrm>
            <a:off x="457200" y="457200"/>
            <a:ext cx="8229600" cy="6096000"/>
          </a:xfrm>
          <a:solidFill>
            <a:srgbClr val="FFFFFF"/>
          </a:solidFill>
          <a:ln>
            <a:solidFill>
              <a:srgbClr val="000000"/>
            </a:solidFill>
          </a:ln>
        </p:spPr>
        <p:txBody>
          <a:bodyPr/>
          <a:lstStyle/>
          <a:p>
            <a:pPr marL="0" indent="0">
              <a:spcBef>
                <a:spcPct val="0"/>
              </a:spcBef>
              <a:spcAft>
                <a:spcPts val="1500"/>
              </a:spcAft>
              <a:buFontTx/>
              <a:buNone/>
            </a:pPr>
            <a:r>
              <a:rPr lang="en-US" sz="2800" dirty="0">
                <a:solidFill>
                  <a:srgbClr val="17365D"/>
                </a:solidFill>
                <a:latin typeface="Cambria" pitchFamily="-109" charset="0"/>
                <a:ea typeface="Arial" pitchFamily="-109" charset="0"/>
                <a:cs typeface="Arial" pitchFamily="-109" charset="0"/>
              </a:rPr>
              <a:t>Task Card</a:t>
            </a:r>
            <a:endParaRPr lang="en-US" sz="2800" dirty="0">
              <a:solidFill>
                <a:srgbClr val="17365D"/>
              </a:solidFill>
              <a:latin typeface="Times New Roman" pitchFamily="-109" charset="0"/>
              <a:ea typeface="Arial" pitchFamily="-109" charset="0"/>
              <a:cs typeface="Arial" pitchFamily="-109" charset="0"/>
            </a:endParaRPr>
          </a:p>
          <a:p>
            <a:pPr marL="0" indent="0">
              <a:spcBef>
                <a:spcPts val="2400"/>
              </a:spcBef>
              <a:buFontTx/>
              <a:buNone/>
            </a:pPr>
            <a:r>
              <a:rPr lang="en-US" sz="4400" b="1" dirty="0">
                <a:solidFill>
                  <a:srgbClr val="365F91"/>
                </a:solidFill>
                <a:latin typeface="Cambria" pitchFamily="-109" charset="0"/>
                <a:ea typeface="Arial" pitchFamily="-109" charset="0"/>
                <a:cs typeface="Arial" pitchFamily="-109" charset="0"/>
              </a:rPr>
              <a:t>Library help!</a:t>
            </a:r>
          </a:p>
          <a:p>
            <a:pPr marL="0" indent="0">
              <a:spcBef>
                <a:spcPct val="0"/>
              </a:spcBef>
              <a:spcAft>
                <a:spcPts val="1000"/>
              </a:spcAft>
              <a:buFontTx/>
              <a:buNone/>
            </a:pPr>
            <a:endParaRPr lang="en-US" sz="1100" dirty="0">
              <a:latin typeface="Times New Roman" pitchFamily="-109" charset="0"/>
              <a:ea typeface="Arial" pitchFamily="-109" charset="0"/>
              <a:cs typeface="Arial" pitchFamily="-109" charset="0"/>
            </a:endParaRPr>
          </a:p>
          <a:p>
            <a:pPr marL="0" indent="0">
              <a:spcBef>
                <a:spcPct val="0"/>
              </a:spcBef>
              <a:spcAft>
                <a:spcPts val="1000"/>
              </a:spcAft>
              <a:buFontTx/>
              <a:buNone/>
            </a:pPr>
            <a:r>
              <a:rPr lang="en-US" sz="2000" dirty="0">
                <a:ea typeface="Arial" pitchFamily="-109" charset="0"/>
                <a:cs typeface="Arial" pitchFamily="-109" charset="0"/>
              </a:rPr>
              <a:t>You have 5 senses. They are the sense of sight, the sense of hearing, the sense of touch, the sense of smell, and the sense of taste. Find a book in the center called “</a:t>
            </a:r>
            <a:r>
              <a:rPr lang="en-US" sz="2000" u="sng" dirty="0">
                <a:ea typeface="Arial" pitchFamily="-109" charset="0"/>
                <a:cs typeface="Arial" pitchFamily="-109" charset="0"/>
              </a:rPr>
              <a:t>Your Amazing Senses</a:t>
            </a:r>
            <a:r>
              <a:rPr lang="en-US" sz="2000" dirty="0">
                <a:ea typeface="Arial" pitchFamily="-109" charset="0"/>
                <a:cs typeface="Arial" pitchFamily="-109" charset="0"/>
              </a:rPr>
              <a:t>” by Ron and </a:t>
            </a:r>
            <a:r>
              <a:rPr lang="en-US" sz="2000" dirty="0" err="1">
                <a:ea typeface="Arial" pitchFamily="-109" charset="0"/>
                <a:cs typeface="Arial" pitchFamily="-109" charset="0"/>
              </a:rPr>
              <a:t>Atie</a:t>
            </a:r>
            <a:r>
              <a:rPr lang="en-US" sz="2000" dirty="0">
                <a:ea typeface="Arial" pitchFamily="-109" charset="0"/>
                <a:cs typeface="Arial" pitchFamily="-109" charset="0"/>
              </a:rPr>
              <a:t> van </a:t>
            </a:r>
            <a:r>
              <a:rPr lang="en-US" sz="2000" dirty="0" err="1">
                <a:ea typeface="Arial" pitchFamily="-109" charset="0"/>
                <a:cs typeface="Arial" pitchFamily="-109" charset="0"/>
              </a:rPr>
              <a:t>der</a:t>
            </a:r>
            <a:r>
              <a:rPr lang="en-US" sz="2000" dirty="0">
                <a:ea typeface="Arial" pitchFamily="-109" charset="0"/>
                <a:cs typeface="Arial" pitchFamily="-109" charset="0"/>
              </a:rPr>
              <a:t> Meer. The book is about your sense, but it has lots of activities, puzzles and tricks you can do. Look through the book and do the activities and the puzzles in it. Enjoy </a:t>
            </a:r>
            <a:r>
              <a:rPr lang="en-US" sz="2000" dirty="0" smtClean="0">
                <a:ea typeface="Arial" pitchFamily="-109" charset="0"/>
                <a:cs typeface="Arial" pitchFamily="-109" charset="0"/>
              </a:rPr>
              <a:t>it.</a:t>
            </a:r>
          </a:p>
          <a:p>
            <a:pPr marL="0" indent="0">
              <a:spcBef>
                <a:spcPct val="0"/>
              </a:spcBef>
              <a:spcAft>
                <a:spcPts val="1000"/>
              </a:spcAft>
              <a:buFontTx/>
              <a:buNone/>
            </a:pPr>
            <a:r>
              <a:rPr lang="en-US" u="sng" dirty="0" smtClean="0">
                <a:ea typeface="Arial" pitchFamily="-109" charset="0"/>
                <a:cs typeface="Arial" pitchFamily="-109" charset="0"/>
              </a:rPr>
              <a:t>The </a:t>
            </a:r>
            <a:r>
              <a:rPr lang="en-US" u="sng" dirty="0">
                <a:ea typeface="Arial" pitchFamily="-109" charset="0"/>
                <a:cs typeface="Arial" pitchFamily="-109" charset="0"/>
              </a:rPr>
              <a:t>challenge</a:t>
            </a:r>
            <a:r>
              <a:rPr lang="en-US" dirty="0">
                <a:ea typeface="Arial" pitchFamily="-109" charset="0"/>
                <a:cs typeface="Arial" pitchFamily="-109" charset="0"/>
              </a:rPr>
              <a:t>:</a:t>
            </a:r>
          </a:p>
          <a:p>
            <a:pPr marL="0" indent="0">
              <a:spcBef>
                <a:spcPct val="0"/>
              </a:spcBef>
              <a:spcAft>
                <a:spcPts val="1000"/>
              </a:spcAft>
              <a:buFontTx/>
              <a:buNone/>
            </a:pPr>
            <a:r>
              <a:rPr lang="en-US" sz="2000" dirty="0">
                <a:ea typeface="Arial" pitchFamily="-109" charset="0"/>
                <a:cs typeface="Arial" pitchFamily="-109" charset="0"/>
              </a:rPr>
              <a:t>Mr. Doug the librarian wants to know if this is book that we need to order for the library. Write a letter to Mr. Doug telling him what you think. Should we order the book or not? Make sure to give him reasons why or why not and try to convince him to either order the book or not to order the book.</a:t>
            </a:r>
          </a:p>
        </p:txBody>
      </p:sp>
      <p:pic>
        <p:nvPicPr>
          <p:cNvPr id="32771" name="Picture 4" descr="Stack of books"/>
          <p:cNvPicPr>
            <a:picLocks noChangeAspect="1" noChangeArrowheads="1"/>
          </p:cNvPicPr>
          <p:nvPr/>
        </p:nvPicPr>
        <p:blipFill>
          <a:blip r:embed="rId3"/>
          <a:srcRect/>
          <a:stretch>
            <a:fillRect/>
          </a:stretch>
        </p:blipFill>
        <p:spPr bwMode="auto">
          <a:xfrm>
            <a:off x="5181600" y="457200"/>
            <a:ext cx="2209800" cy="1919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p:cNvSpPr>
          <p:nvPr>
            <p:ph type="title"/>
          </p:nvPr>
        </p:nvSpPr>
        <p:spPr/>
        <p:txBody>
          <a:bodyPr/>
          <a:lstStyle/>
          <a:p>
            <a:endParaRPr lang="en-US"/>
          </a:p>
        </p:txBody>
      </p:sp>
      <p:sp>
        <p:nvSpPr>
          <p:cNvPr id="33795" name="Rectangle 3"/>
          <p:cNvSpPr>
            <a:spLocks noGrp="1"/>
          </p:cNvSpPr>
          <p:nvPr>
            <p:ph type="body" idx="1"/>
          </p:nvPr>
        </p:nvSpPr>
        <p:spPr/>
        <p:txBody>
          <a:bodyPr/>
          <a:lstStyle/>
          <a:p>
            <a:endParaRPr lang="en-US"/>
          </a:p>
        </p:txBody>
      </p:sp>
      <p:sp>
        <p:nvSpPr>
          <p:cNvPr id="33796" name="Text Box 2"/>
          <p:cNvSpPr>
            <a:spLocks noChangeArrowheads="1"/>
          </p:cNvSpPr>
          <p:nvPr/>
        </p:nvSpPr>
        <p:spPr bwMode="auto">
          <a:xfrm>
            <a:off x="457200" y="381000"/>
            <a:ext cx="8229600" cy="6019800"/>
          </a:xfrm>
          <a:prstGeom prst="rect">
            <a:avLst/>
          </a:prstGeom>
          <a:solidFill>
            <a:srgbClr val="FFFFFF"/>
          </a:solidFill>
          <a:ln w="9525">
            <a:solidFill>
              <a:srgbClr val="000000"/>
            </a:solidFill>
            <a:miter lim="800000"/>
            <a:headEnd/>
            <a:tailEnd/>
          </a:ln>
        </p:spPr>
        <p:txBody>
          <a:bodyPr>
            <a:prstTxWarp prst="textNoShape">
              <a:avLst/>
            </a:prstTxWarp>
          </a:bodyPr>
          <a:lstStyle/>
          <a:p>
            <a:pPr>
              <a:spcAft>
                <a:spcPts val="1500"/>
              </a:spcAft>
            </a:pPr>
            <a:r>
              <a:rPr lang="en-US" sz="2800">
                <a:solidFill>
                  <a:srgbClr val="17365D"/>
                </a:solidFill>
                <a:latin typeface="Cambria" pitchFamily="-109" charset="0"/>
                <a:ea typeface="Arial" pitchFamily="-109" charset="0"/>
                <a:cs typeface="Arial" pitchFamily="-109" charset="0"/>
              </a:rPr>
              <a:t>Task Card</a:t>
            </a:r>
            <a:endParaRPr lang="en-US" sz="2800">
              <a:solidFill>
                <a:srgbClr val="17365D"/>
              </a:solidFill>
              <a:latin typeface="Times New Roman" pitchFamily="-109" charset="0"/>
              <a:ea typeface="Arial" pitchFamily="-109" charset="0"/>
              <a:cs typeface="Arial" pitchFamily="-109" charset="0"/>
            </a:endParaRPr>
          </a:p>
          <a:p>
            <a:pPr>
              <a:spcBef>
                <a:spcPts val="2400"/>
              </a:spcBef>
            </a:pPr>
            <a:r>
              <a:rPr lang="en-US" sz="4400">
                <a:solidFill>
                  <a:srgbClr val="365F91"/>
                </a:solidFill>
                <a:latin typeface="Cambria" pitchFamily="-109" charset="0"/>
                <a:ea typeface="Arial" pitchFamily="-109" charset="0"/>
                <a:cs typeface="Arial" pitchFamily="-109" charset="0"/>
              </a:rPr>
              <a:t>It’s Latin!</a:t>
            </a:r>
          </a:p>
          <a:p>
            <a:pPr>
              <a:spcAft>
                <a:spcPts val="1000"/>
              </a:spcAft>
            </a:pPr>
            <a:r>
              <a:rPr lang="en-US" sz="2000" b="0">
                <a:latin typeface="Calibri" pitchFamily="-109" charset="0"/>
                <a:ea typeface="Arial" pitchFamily="-109" charset="0"/>
                <a:cs typeface="Arial" pitchFamily="-109" charset="0"/>
              </a:rPr>
              <a:t>Find the poster that tells of the different Latin names for the parts of the body. In science, there are a lot of words that we use that came from the language Latin. These words are sometime in the middle of the word, or they are at the beginning of a word (prefix) or at the end (suffix). For example “ped” or pod means foot. That is where we get the word “pedal”. For example the poster tells you that “dent” means tooth. That is where we get the word “dentist”. Can you think of others?</a:t>
            </a:r>
          </a:p>
          <a:p>
            <a:pPr>
              <a:spcAft>
                <a:spcPts val="1000"/>
              </a:spcAft>
            </a:pPr>
            <a:endParaRPr lang="en-US" sz="900">
              <a:latin typeface="Calibri" pitchFamily="-109" charset="0"/>
              <a:ea typeface="Arial" pitchFamily="-109" charset="0"/>
              <a:cs typeface="Arial" pitchFamily="-109" charset="0"/>
            </a:endParaRPr>
          </a:p>
          <a:p>
            <a:pPr>
              <a:spcAft>
                <a:spcPts val="1000"/>
              </a:spcAft>
            </a:pPr>
            <a:r>
              <a:rPr lang="en-US" sz="3200" b="0" u="sng">
                <a:latin typeface="Calibri" pitchFamily="-109" charset="0"/>
                <a:ea typeface="Arial" pitchFamily="-109" charset="0"/>
                <a:cs typeface="Arial" pitchFamily="-109" charset="0"/>
              </a:rPr>
              <a:t>The challenge</a:t>
            </a:r>
            <a:r>
              <a:rPr lang="en-US" sz="3200" b="0">
                <a:latin typeface="Calibri" pitchFamily="-109" charset="0"/>
                <a:ea typeface="Arial" pitchFamily="-109" charset="0"/>
                <a:cs typeface="Arial" pitchFamily="-109" charset="0"/>
              </a:rPr>
              <a:t>:</a:t>
            </a:r>
          </a:p>
          <a:p>
            <a:pPr>
              <a:spcAft>
                <a:spcPts val="1000"/>
              </a:spcAft>
            </a:pPr>
            <a:r>
              <a:rPr lang="en-US" sz="2000" b="0">
                <a:latin typeface="Calibri" pitchFamily="-109" charset="0"/>
                <a:ea typeface="Arial" pitchFamily="-109" charset="0"/>
                <a:cs typeface="Arial" pitchFamily="-109" charset="0"/>
              </a:rPr>
              <a:t>You are a word inventor. Think of new words that you cam make using the Latin words. Combine them with other words or word parts that you know. Then make a list with the definitions to share OR write a story or sentences using these created words.</a:t>
            </a:r>
          </a:p>
          <a:p>
            <a:pPr>
              <a:spcAft>
                <a:spcPts val="1000"/>
              </a:spcAft>
            </a:pPr>
            <a:endParaRPr lang="en-US" sz="2000">
              <a:latin typeface="Calibri" pitchFamily="-109" charset="0"/>
              <a:ea typeface="Arial" pitchFamily="-109" charset="0"/>
              <a:cs typeface="Arial" pitchFamily="-109"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p:cNvSpPr>
          <p:nvPr>
            <p:ph type="title"/>
          </p:nvPr>
        </p:nvSpPr>
        <p:spPr/>
        <p:txBody>
          <a:bodyPr/>
          <a:lstStyle/>
          <a:p>
            <a:endParaRPr lang="en-US"/>
          </a:p>
        </p:txBody>
      </p:sp>
      <p:sp>
        <p:nvSpPr>
          <p:cNvPr id="34819" name="Rectangle 3"/>
          <p:cNvSpPr>
            <a:spLocks noGrp="1"/>
          </p:cNvSpPr>
          <p:nvPr>
            <p:ph type="body" idx="1"/>
          </p:nvPr>
        </p:nvSpPr>
        <p:spPr/>
        <p:txBody>
          <a:bodyPr/>
          <a:lstStyle/>
          <a:p>
            <a:endParaRPr lang="en-US"/>
          </a:p>
        </p:txBody>
      </p:sp>
      <p:sp>
        <p:nvSpPr>
          <p:cNvPr id="34820" name="Text Box 2"/>
          <p:cNvSpPr>
            <a:spLocks noChangeArrowheads="1"/>
          </p:cNvSpPr>
          <p:nvPr/>
        </p:nvSpPr>
        <p:spPr bwMode="auto">
          <a:xfrm>
            <a:off x="457200" y="381000"/>
            <a:ext cx="8229600" cy="6019800"/>
          </a:xfrm>
          <a:prstGeom prst="rect">
            <a:avLst/>
          </a:prstGeom>
          <a:solidFill>
            <a:srgbClr val="FFFFFF"/>
          </a:solidFill>
          <a:ln w="9525">
            <a:solidFill>
              <a:srgbClr val="000000"/>
            </a:solidFill>
            <a:miter lim="800000"/>
            <a:headEnd/>
            <a:tailEnd/>
          </a:ln>
        </p:spPr>
        <p:txBody>
          <a:bodyPr>
            <a:prstTxWarp prst="textNoShape">
              <a:avLst/>
            </a:prstTxWarp>
          </a:bodyPr>
          <a:lstStyle/>
          <a:p>
            <a:pPr>
              <a:spcAft>
                <a:spcPts val="1500"/>
              </a:spcAft>
            </a:pPr>
            <a:r>
              <a:rPr lang="en-US" sz="2800">
                <a:solidFill>
                  <a:srgbClr val="17365D"/>
                </a:solidFill>
                <a:latin typeface="Cambria" pitchFamily="-109" charset="0"/>
                <a:ea typeface="Arial" pitchFamily="-109" charset="0"/>
                <a:cs typeface="Arial" pitchFamily="-109" charset="0"/>
              </a:rPr>
              <a:t>Task Card</a:t>
            </a:r>
            <a:endParaRPr lang="en-US" sz="2800">
              <a:solidFill>
                <a:srgbClr val="17365D"/>
              </a:solidFill>
              <a:latin typeface="Times New Roman" pitchFamily="-109" charset="0"/>
              <a:ea typeface="Arial" pitchFamily="-109" charset="0"/>
              <a:cs typeface="Arial" pitchFamily="-109" charset="0"/>
            </a:endParaRPr>
          </a:p>
          <a:p>
            <a:pPr>
              <a:spcBef>
                <a:spcPts val="2400"/>
              </a:spcBef>
            </a:pPr>
            <a:r>
              <a:rPr lang="en-US" sz="4400">
                <a:solidFill>
                  <a:srgbClr val="365F91"/>
                </a:solidFill>
                <a:latin typeface="Cambria" pitchFamily="-109" charset="0"/>
                <a:ea typeface="Arial" pitchFamily="-109" charset="0"/>
                <a:cs typeface="Arial" pitchFamily="-109" charset="0"/>
              </a:rPr>
              <a:t>You choose!</a:t>
            </a:r>
          </a:p>
          <a:p>
            <a:pPr>
              <a:spcAft>
                <a:spcPts val="1000"/>
              </a:spcAft>
            </a:pPr>
            <a:r>
              <a:rPr lang="en-US" sz="2000" b="0">
                <a:latin typeface="Calibri" pitchFamily="-109" charset="0"/>
                <a:ea typeface="Arial" pitchFamily="-109" charset="0"/>
                <a:cs typeface="Arial" pitchFamily="-109" charset="0"/>
              </a:rPr>
              <a:t>At there interest center there are a few books that have activities for you to do. Find one of the books that has an activity that sounds interesting to you, or find a worksheet that you think you might enjoy doing. </a:t>
            </a:r>
            <a:endParaRPr lang="en-US" sz="1000" b="0">
              <a:latin typeface="Calibri" pitchFamily="-109" charset="0"/>
              <a:ea typeface="Arial" pitchFamily="-109" charset="0"/>
              <a:cs typeface="Arial" pitchFamily="-109" charset="0"/>
            </a:endParaRPr>
          </a:p>
          <a:p>
            <a:pPr>
              <a:spcAft>
                <a:spcPts val="1000"/>
              </a:spcAft>
            </a:pPr>
            <a:endParaRPr lang="en-US" sz="3200" u="sng">
              <a:latin typeface="Calibri" pitchFamily="-109" charset="0"/>
              <a:ea typeface="Arial" pitchFamily="-109" charset="0"/>
              <a:cs typeface="Arial" pitchFamily="-109" charset="0"/>
            </a:endParaRPr>
          </a:p>
          <a:p>
            <a:pPr>
              <a:spcAft>
                <a:spcPts val="1000"/>
              </a:spcAft>
            </a:pPr>
            <a:r>
              <a:rPr lang="en-US" sz="3200" u="sng">
                <a:latin typeface="Calibri" pitchFamily="-109" charset="0"/>
                <a:ea typeface="Arial" pitchFamily="-109" charset="0"/>
                <a:cs typeface="Arial" pitchFamily="-109" charset="0"/>
              </a:rPr>
              <a:t>The challenge</a:t>
            </a:r>
            <a:r>
              <a:rPr lang="en-US" sz="3200">
                <a:latin typeface="Calibri" pitchFamily="-109" charset="0"/>
                <a:ea typeface="Arial" pitchFamily="-109" charset="0"/>
                <a:cs typeface="Arial" pitchFamily="-109" charset="0"/>
              </a:rPr>
              <a:t>:</a:t>
            </a:r>
          </a:p>
          <a:p>
            <a:pPr>
              <a:spcAft>
                <a:spcPts val="1000"/>
              </a:spcAft>
            </a:pPr>
            <a:r>
              <a:rPr lang="en-US" sz="2000" b="0">
                <a:latin typeface="Calibri" pitchFamily="-109" charset="0"/>
                <a:ea typeface="Arial" pitchFamily="-109" charset="0"/>
                <a:cs typeface="Arial" pitchFamily="-109" charset="0"/>
              </a:rPr>
              <a:t>You choose which activity you would like to do. If it is an art activity, make sure that all the supplies you need are  at the center. If you are doing a worksheet, make sure to show Ms. Hizekiel when you are finished </a:t>
            </a:r>
          </a:p>
          <a:p>
            <a:pPr>
              <a:spcAft>
                <a:spcPts val="1000"/>
              </a:spcAft>
            </a:pPr>
            <a:endParaRPr lang="en-US" sz="2000">
              <a:latin typeface="Calibri" pitchFamily="-109" charset="0"/>
              <a:ea typeface="Arial" pitchFamily="-109" charset="0"/>
              <a:cs typeface="Arial" pitchFamily="-109"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z="4000"/>
              <a:t>Enjoying the learning… </a:t>
            </a:r>
          </a:p>
        </p:txBody>
      </p:sp>
      <p:pic>
        <p:nvPicPr>
          <p:cNvPr id="35843" name="Picture 6" descr="DSCI2340.JPG"/>
          <p:cNvPicPr>
            <a:picLocks noChangeAspect="1"/>
          </p:cNvPicPr>
          <p:nvPr/>
        </p:nvPicPr>
        <p:blipFill>
          <a:blip r:embed="rId3"/>
          <a:srcRect/>
          <a:stretch>
            <a:fillRect/>
          </a:stretch>
        </p:blipFill>
        <p:spPr bwMode="auto">
          <a:xfrm>
            <a:off x="1752600" y="1447800"/>
            <a:ext cx="3048000" cy="2286000"/>
          </a:xfrm>
          <a:prstGeom prst="rect">
            <a:avLst/>
          </a:prstGeom>
          <a:noFill/>
          <a:ln w="9525">
            <a:noFill/>
            <a:miter lim="800000"/>
            <a:headEnd/>
            <a:tailEnd/>
          </a:ln>
        </p:spPr>
      </p:pic>
      <p:pic>
        <p:nvPicPr>
          <p:cNvPr id="35844" name="Picture 8" descr="DSCI2342.JPG"/>
          <p:cNvPicPr>
            <a:picLocks noChangeAspect="1"/>
          </p:cNvPicPr>
          <p:nvPr/>
        </p:nvPicPr>
        <p:blipFill>
          <a:blip r:embed="rId4"/>
          <a:srcRect/>
          <a:stretch>
            <a:fillRect/>
          </a:stretch>
        </p:blipFill>
        <p:spPr bwMode="auto">
          <a:xfrm>
            <a:off x="5486400" y="1828800"/>
            <a:ext cx="3048000" cy="2286000"/>
          </a:xfrm>
          <a:prstGeom prst="rect">
            <a:avLst/>
          </a:prstGeom>
          <a:noFill/>
          <a:ln w="9525">
            <a:noFill/>
            <a:miter lim="800000"/>
            <a:headEnd/>
            <a:tailEnd/>
          </a:ln>
        </p:spPr>
      </p:pic>
      <p:sp>
        <p:nvSpPr>
          <p:cNvPr id="35845" name="TextBox 10"/>
          <p:cNvSpPr txBox="1">
            <a:spLocks noChangeArrowheads="1"/>
          </p:cNvSpPr>
          <p:nvPr/>
        </p:nvSpPr>
        <p:spPr bwMode="auto">
          <a:xfrm>
            <a:off x="4419600" y="4419600"/>
            <a:ext cx="3886200" cy="2246313"/>
          </a:xfrm>
          <a:prstGeom prst="rect">
            <a:avLst/>
          </a:prstGeom>
          <a:noFill/>
          <a:ln w="9525">
            <a:noFill/>
            <a:miter lim="800000"/>
            <a:headEnd/>
            <a:tailEnd/>
          </a:ln>
        </p:spPr>
        <p:txBody>
          <a:bodyPr>
            <a:prstTxWarp prst="textNoShape">
              <a:avLst/>
            </a:prstTxWarp>
            <a:spAutoFit/>
          </a:bodyPr>
          <a:lstStyle/>
          <a:p>
            <a:r>
              <a:rPr lang="en-US" sz="2000" b="0">
                <a:latin typeface="Calibri" pitchFamily="-109" charset="0"/>
              </a:rPr>
              <a:t>Students were working in groups as well as working independently. They were giving up their recess time to stay in the classroom and learn more about the human body. They were interested and tried many of the tasks.</a:t>
            </a:r>
          </a:p>
        </p:txBody>
      </p:sp>
      <p:pic>
        <p:nvPicPr>
          <p:cNvPr id="35846" name="Picture 11" descr="DSCI2344.JPG"/>
          <p:cNvPicPr>
            <a:picLocks noChangeAspect="1"/>
          </p:cNvPicPr>
          <p:nvPr/>
        </p:nvPicPr>
        <p:blipFill>
          <a:blip r:embed="rId5"/>
          <a:srcRect/>
          <a:stretch>
            <a:fillRect/>
          </a:stretch>
        </p:blipFill>
        <p:spPr bwMode="auto">
          <a:xfrm>
            <a:off x="762000" y="4038600"/>
            <a:ext cx="30480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z="4000"/>
              <a:t>Enjoying the learning….</a:t>
            </a:r>
          </a:p>
        </p:txBody>
      </p:sp>
      <p:pic>
        <p:nvPicPr>
          <p:cNvPr id="36867" name="Picture 5" descr="DSCI2343.JPG"/>
          <p:cNvPicPr>
            <a:picLocks noChangeAspect="1"/>
          </p:cNvPicPr>
          <p:nvPr/>
        </p:nvPicPr>
        <p:blipFill>
          <a:blip r:embed="rId3"/>
          <a:srcRect/>
          <a:stretch>
            <a:fillRect/>
          </a:stretch>
        </p:blipFill>
        <p:spPr bwMode="auto">
          <a:xfrm>
            <a:off x="5334000" y="4343400"/>
            <a:ext cx="3048000" cy="2286000"/>
          </a:xfrm>
          <a:prstGeom prst="rect">
            <a:avLst/>
          </a:prstGeom>
          <a:noFill/>
          <a:ln w="9525">
            <a:noFill/>
            <a:miter lim="800000"/>
            <a:headEnd/>
            <a:tailEnd/>
          </a:ln>
        </p:spPr>
      </p:pic>
      <p:pic>
        <p:nvPicPr>
          <p:cNvPr id="36868" name="Picture 7" descr="DSCI2332.JPG"/>
          <p:cNvPicPr>
            <a:picLocks noChangeAspect="1"/>
          </p:cNvPicPr>
          <p:nvPr/>
        </p:nvPicPr>
        <p:blipFill>
          <a:blip r:embed="rId4"/>
          <a:srcRect/>
          <a:stretch>
            <a:fillRect/>
          </a:stretch>
        </p:blipFill>
        <p:spPr bwMode="auto">
          <a:xfrm>
            <a:off x="4368800" y="1782763"/>
            <a:ext cx="3048000" cy="2286000"/>
          </a:xfrm>
          <a:prstGeom prst="rect">
            <a:avLst/>
          </a:prstGeom>
          <a:noFill/>
          <a:ln w="9525">
            <a:noFill/>
            <a:miter lim="800000"/>
            <a:headEnd/>
            <a:tailEnd/>
          </a:ln>
        </p:spPr>
      </p:pic>
      <p:sp>
        <p:nvSpPr>
          <p:cNvPr id="36869" name="TextBox 8"/>
          <p:cNvSpPr txBox="1">
            <a:spLocks noChangeArrowheads="1"/>
          </p:cNvSpPr>
          <p:nvPr/>
        </p:nvSpPr>
        <p:spPr bwMode="auto">
          <a:xfrm>
            <a:off x="609600" y="4114800"/>
            <a:ext cx="3886200" cy="2246313"/>
          </a:xfrm>
          <a:prstGeom prst="rect">
            <a:avLst/>
          </a:prstGeom>
          <a:noFill/>
          <a:ln w="9525">
            <a:noFill/>
            <a:miter lim="800000"/>
            <a:headEnd/>
            <a:tailEnd/>
          </a:ln>
        </p:spPr>
        <p:txBody>
          <a:bodyPr>
            <a:prstTxWarp prst="textNoShape">
              <a:avLst/>
            </a:prstTxWarp>
            <a:spAutoFit/>
          </a:bodyPr>
          <a:lstStyle/>
          <a:p>
            <a:r>
              <a:rPr lang="en-US" sz="2000" b="0">
                <a:latin typeface="Calibri" pitchFamily="-109" charset="0"/>
              </a:rPr>
              <a:t>Students were excited about what they were learning and anxious to share their discoveries both with each other and with me. Some even asked to take home materials, or to  do more investigations at home.</a:t>
            </a:r>
          </a:p>
        </p:txBody>
      </p:sp>
      <p:pic>
        <p:nvPicPr>
          <p:cNvPr id="36870" name="Picture 9" descr="DSCI2341.JPG"/>
          <p:cNvPicPr>
            <a:picLocks noChangeAspect="1"/>
          </p:cNvPicPr>
          <p:nvPr/>
        </p:nvPicPr>
        <p:blipFill>
          <a:blip r:embed="rId5"/>
          <a:srcRect/>
          <a:stretch>
            <a:fillRect/>
          </a:stretch>
        </p:blipFill>
        <p:spPr bwMode="auto">
          <a:xfrm>
            <a:off x="457200" y="1447800"/>
            <a:ext cx="30480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274638"/>
            <a:ext cx="8229600" cy="868362"/>
          </a:xfrm>
        </p:spPr>
        <p:txBody>
          <a:bodyPr/>
          <a:lstStyle/>
          <a:p>
            <a:pPr eaLnBrk="1" hangingPunct="1"/>
            <a:r>
              <a:rPr lang="en-US"/>
              <a:t>Effects on student AY</a:t>
            </a:r>
          </a:p>
        </p:txBody>
      </p:sp>
      <p:sp>
        <p:nvSpPr>
          <p:cNvPr id="37891" name="Rectangle 3"/>
          <p:cNvSpPr>
            <a:spLocks noGrp="1" noChangeArrowheads="1"/>
          </p:cNvSpPr>
          <p:nvPr>
            <p:ph type="body" idx="1"/>
          </p:nvPr>
        </p:nvSpPr>
        <p:spPr>
          <a:xfrm>
            <a:off x="457200" y="1143000"/>
            <a:ext cx="8229600" cy="4983163"/>
          </a:xfrm>
        </p:spPr>
        <p:txBody>
          <a:bodyPr/>
          <a:lstStyle/>
          <a:p>
            <a:pPr eaLnBrk="1" hangingPunct="1"/>
            <a:r>
              <a:rPr lang="en-US" sz="1600"/>
              <a:t>AY was surprisingly quiet the first day that the center was available for use. When other students could not wait to begin a project and begin working on a task, AY did not even come into the classroom. This had me worried because I thought that maybe I did not design it well enough to attract her attention and peek her interest. </a:t>
            </a:r>
          </a:p>
          <a:p>
            <a:pPr eaLnBrk="1" hangingPunct="1"/>
            <a:r>
              <a:rPr lang="en-US" sz="1600"/>
              <a:t>The next day however, everything changed, she did not go out to recess either in the morning or midday. She began her work very slowly and deliberately. Se looked around until she found a task card that she liked. I though she would jump to the drama or music related tasks, but she chose tasks that needed a lot of analytical thinking, and discovery. She worked alone at first, and was joined by others as she worked. </a:t>
            </a:r>
          </a:p>
          <a:p>
            <a:pPr eaLnBrk="1" hangingPunct="1"/>
            <a:r>
              <a:rPr lang="en-US" sz="1600"/>
              <a:t>In addition, as was the rule, she asked to go to the interest center and continue her work after she finished her regular work in the classroom during class time. I was pleased to see that she worked on the same task that she had not finished, and that her work was again very deliberate.</a:t>
            </a:r>
          </a:p>
          <a:p>
            <a:pPr eaLnBrk="1" hangingPunct="1"/>
            <a:r>
              <a:rPr lang="en-US" sz="1600"/>
              <a:t>She was definitely engaged, and I saw her very focused in the tasks she chose to do.</a:t>
            </a:r>
          </a:p>
          <a:p>
            <a:pPr eaLnBrk="1" hangingPunct="1"/>
            <a:r>
              <a:rPr lang="en-US" sz="1600"/>
              <a:t>I saw very clearly that she learns in a very purposeful way and I realized that I may not see her engaged right away, but I need to give her a little time until she knows  exactly what she wants to do.</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6"/>
          <p:cNvSpPr>
            <a:spLocks noGrp="1" noChangeArrowheads="1"/>
          </p:cNvSpPr>
          <p:nvPr>
            <p:ph type="body" idx="1"/>
          </p:nvPr>
        </p:nvSpPr>
        <p:spPr>
          <a:xfrm>
            <a:off x="457200" y="1143000"/>
            <a:ext cx="8229600" cy="5257800"/>
          </a:xfrm>
        </p:spPr>
        <p:txBody>
          <a:bodyPr/>
          <a:lstStyle/>
          <a:p>
            <a:pPr eaLnBrk="1" hangingPunct="1"/>
            <a:r>
              <a:rPr lang="en-US" sz="1600"/>
              <a:t>Since the first time I introduced the interest center, YW was very interested. He was disappointed that he had to wait another day after I took one day to introduce the center and go over management and rules concerning the center. He wanted to begin right away.</a:t>
            </a:r>
          </a:p>
          <a:p>
            <a:pPr eaLnBrk="1" hangingPunct="1"/>
            <a:r>
              <a:rPr lang="en-US" sz="1600"/>
              <a:t>I expected him to pick choices that would have him building or making something, but he chose manipulative tasks. Manipulative was one of his interests and strengths. He would walk around the room with his task, as he decided how to go about it.</a:t>
            </a:r>
          </a:p>
          <a:p>
            <a:pPr eaLnBrk="1" hangingPunct="1"/>
            <a:r>
              <a:rPr lang="en-US" sz="1600"/>
              <a:t>Often he would come to me, and share what a great thing he discovered, and I saw him often telling other students of what he had found out. </a:t>
            </a:r>
          </a:p>
          <a:p>
            <a:pPr eaLnBrk="1" hangingPunct="1"/>
            <a:r>
              <a:rPr lang="en-US" sz="1600"/>
              <a:t>He used a lot of the knowledge he already a in the subject to understand, and he make connection to is task, and took the things he found even deeper than before.</a:t>
            </a:r>
          </a:p>
          <a:p>
            <a:pPr eaLnBrk="1" hangingPunct="1"/>
            <a:r>
              <a:rPr lang="en-US" sz="1600"/>
              <a:t>There were 2 days where Y W had to stay inside during recess  because of incomplete homework. Because he did not want to waste the time wanting to work at the center, YW finished his tasks in record speed before heading to the center. This was quite an accomplishment because YW oftn struggle with making good use of his time,</a:t>
            </a:r>
          </a:p>
          <a:p>
            <a:pPr eaLnBrk="1" hangingPunct="1"/>
            <a:r>
              <a:rPr lang="en-US" sz="1600"/>
              <a:t>YW was at the center ever single day it was available and if does not look like he lost interest therefore I have deiced to keep the center up for a while longer as long as YW is motivated.</a:t>
            </a:r>
          </a:p>
        </p:txBody>
      </p:sp>
      <p:sp>
        <p:nvSpPr>
          <p:cNvPr id="5" name="Rectangle 4"/>
          <p:cNvSpPr/>
          <p:nvPr/>
        </p:nvSpPr>
        <p:spPr>
          <a:xfrm>
            <a:off x="457200" y="304800"/>
            <a:ext cx="8153400" cy="769938"/>
          </a:xfrm>
          <a:prstGeom prst="rect">
            <a:avLst/>
          </a:prstGeom>
        </p:spPr>
        <p:txBody>
          <a:bodyPr>
            <a:prstTxWarp prst="textNoShape">
              <a:avLst/>
            </a:prstTxWarp>
            <a:spAutoFit/>
          </a:bodyPr>
          <a:lstStyle/>
          <a:p>
            <a:pPr algn="ctr"/>
            <a:r>
              <a:rPr lang="en-US" sz="4400" b="0"/>
              <a:t>Effects on student YW</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314" name="Picture 7" descr="DSCI2334.JPG"/>
          <p:cNvPicPr>
            <a:picLocks noChangeAspect="1"/>
          </p:cNvPicPr>
          <p:nvPr/>
        </p:nvPicPr>
        <p:blipFill>
          <a:blip r:embed="rId3"/>
          <a:srcRect/>
          <a:stretch>
            <a:fillRect/>
          </a:stretch>
        </p:blipFill>
        <p:spPr bwMode="auto">
          <a:xfrm>
            <a:off x="838200" y="3810000"/>
            <a:ext cx="3413125" cy="2560638"/>
          </a:xfrm>
          <a:prstGeom prst="rect">
            <a:avLst/>
          </a:prstGeom>
          <a:noFill/>
          <a:ln w="9525">
            <a:noFill/>
            <a:miter lim="800000"/>
            <a:headEnd/>
            <a:tailEnd/>
          </a:ln>
        </p:spPr>
      </p:pic>
      <p:pic>
        <p:nvPicPr>
          <p:cNvPr id="13315" name="Picture 9" descr="DSCI2336.JPG"/>
          <p:cNvPicPr>
            <a:picLocks noChangeAspect="1"/>
          </p:cNvPicPr>
          <p:nvPr/>
        </p:nvPicPr>
        <p:blipFill>
          <a:blip r:embed="rId4"/>
          <a:srcRect/>
          <a:stretch>
            <a:fillRect/>
          </a:stretch>
        </p:blipFill>
        <p:spPr bwMode="auto">
          <a:xfrm>
            <a:off x="228600" y="838200"/>
            <a:ext cx="3413125" cy="2560638"/>
          </a:xfrm>
          <a:prstGeom prst="rect">
            <a:avLst/>
          </a:prstGeom>
          <a:noFill/>
          <a:ln w="9525">
            <a:noFill/>
            <a:miter lim="800000"/>
            <a:headEnd/>
            <a:tailEnd/>
          </a:ln>
        </p:spPr>
      </p:pic>
      <p:sp>
        <p:nvSpPr>
          <p:cNvPr id="13316" name="Down Arrow 11"/>
          <p:cNvSpPr>
            <a:spLocks noChangeArrowheads="1"/>
          </p:cNvSpPr>
          <p:nvPr/>
        </p:nvSpPr>
        <p:spPr bwMode="auto">
          <a:xfrm rot="4201088">
            <a:off x="3663157" y="2697956"/>
            <a:ext cx="211138" cy="485775"/>
          </a:xfrm>
          <a:prstGeom prst="downArrow">
            <a:avLst>
              <a:gd name="adj1" fmla="val 50000"/>
              <a:gd name="adj2" fmla="val 49850"/>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3317" name="Down Arrow 12"/>
          <p:cNvSpPr>
            <a:spLocks noChangeArrowheads="1"/>
          </p:cNvSpPr>
          <p:nvPr/>
        </p:nvSpPr>
        <p:spPr bwMode="auto">
          <a:xfrm rot="763297">
            <a:off x="1236663" y="546100"/>
            <a:ext cx="211137" cy="868363"/>
          </a:xfrm>
          <a:prstGeom prst="downArrow">
            <a:avLst>
              <a:gd name="adj1" fmla="val 50000"/>
              <a:gd name="adj2" fmla="val 50115"/>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3318" name="Down Arrow 13"/>
          <p:cNvSpPr>
            <a:spLocks noChangeArrowheads="1"/>
          </p:cNvSpPr>
          <p:nvPr/>
        </p:nvSpPr>
        <p:spPr bwMode="auto">
          <a:xfrm rot="-196681">
            <a:off x="2009775" y="615950"/>
            <a:ext cx="209550" cy="1635125"/>
          </a:xfrm>
          <a:prstGeom prst="downArrow">
            <a:avLst>
              <a:gd name="adj1" fmla="val 50000"/>
              <a:gd name="adj2" fmla="val 50214"/>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3319" name="Down Arrow 14"/>
          <p:cNvSpPr>
            <a:spLocks noChangeArrowheads="1"/>
          </p:cNvSpPr>
          <p:nvPr/>
        </p:nvSpPr>
        <p:spPr bwMode="auto">
          <a:xfrm rot="3501631">
            <a:off x="3547269" y="4342606"/>
            <a:ext cx="209550" cy="1468438"/>
          </a:xfrm>
          <a:prstGeom prst="downArrow">
            <a:avLst>
              <a:gd name="adj1" fmla="val 50000"/>
              <a:gd name="adj2" fmla="val 50221"/>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3320" name="Down Arrow 15"/>
          <p:cNvSpPr>
            <a:spLocks noChangeArrowheads="1"/>
          </p:cNvSpPr>
          <p:nvPr/>
        </p:nvSpPr>
        <p:spPr bwMode="auto">
          <a:xfrm rot="-2850349">
            <a:off x="478631" y="5303044"/>
            <a:ext cx="211138" cy="977900"/>
          </a:xfrm>
          <a:prstGeom prst="downArrow">
            <a:avLst>
              <a:gd name="adj1" fmla="val 50000"/>
              <a:gd name="adj2" fmla="val 49768"/>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3321" name="Down Arrow 16"/>
          <p:cNvSpPr>
            <a:spLocks noChangeArrowheads="1"/>
          </p:cNvSpPr>
          <p:nvPr/>
        </p:nvSpPr>
        <p:spPr bwMode="auto">
          <a:xfrm rot="4542165">
            <a:off x="3358356" y="1766094"/>
            <a:ext cx="211138" cy="647700"/>
          </a:xfrm>
          <a:prstGeom prst="downArrow">
            <a:avLst>
              <a:gd name="adj1" fmla="val 50000"/>
              <a:gd name="adj2" fmla="val 49750"/>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3322" name="Down Arrow 17"/>
          <p:cNvSpPr>
            <a:spLocks noChangeArrowheads="1"/>
          </p:cNvSpPr>
          <p:nvPr/>
        </p:nvSpPr>
        <p:spPr bwMode="auto">
          <a:xfrm rot="2289312">
            <a:off x="3522663" y="965200"/>
            <a:ext cx="209550" cy="620713"/>
          </a:xfrm>
          <a:prstGeom prst="downArrow">
            <a:avLst>
              <a:gd name="adj1" fmla="val 50000"/>
              <a:gd name="adj2" fmla="val 50068"/>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3323" name="TextBox 18"/>
          <p:cNvSpPr txBox="1">
            <a:spLocks noChangeArrowheads="1"/>
          </p:cNvSpPr>
          <p:nvPr/>
        </p:nvSpPr>
        <p:spPr bwMode="auto">
          <a:xfrm>
            <a:off x="3733800" y="457200"/>
            <a:ext cx="1495425" cy="584200"/>
          </a:xfrm>
          <a:prstGeom prst="rect">
            <a:avLst/>
          </a:prstGeom>
          <a:noFill/>
          <a:ln w="9525">
            <a:noFill/>
            <a:miter lim="800000"/>
            <a:headEnd/>
            <a:tailEnd/>
          </a:ln>
        </p:spPr>
        <p:txBody>
          <a:bodyPr wrap="none">
            <a:prstTxWarp prst="textNoShape">
              <a:avLst/>
            </a:prstTxWarp>
            <a:spAutoFit/>
          </a:bodyPr>
          <a:lstStyle/>
          <a:p>
            <a:r>
              <a:rPr lang="en-US" sz="1600" b="0"/>
              <a:t>Art and writing</a:t>
            </a:r>
          </a:p>
          <a:p>
            <a:r>
              <a:rPr lang="en-US" sz="1600" b="0"/>
              <a:t> supplies</a:t>
            </a:r>
          </a:p>
        </p:txBody>
      </p:sp>
      <p:sp>
        <p:nvSpPr>
          <p:cNvPr id="13324" name="TextBox 19"/>
          <p:cNvSpPr txBox="1">
            <a:spLocks noChangeArrowheads="1"/>
          </p:cNvSpPr>
          <p:nvPr/>
        </p:nvSpPr>
        <p:spPr bwMode="auto">
          <a:xfrm>
            <a:off x="3733800" y="1676400"/>
            <a:ext cx="1392238" cy="584200"/>
          </a:xfrm>
          <a:prstGeom prst="rect">
            <a:avLst/>
          </a:prstGeom>
          <a:noFill/>
          <a:ln w="9525">
            <a:noFill/>
            <a:miter lim="800000"/>
            <a:headEnd/>
            <a:tailEnd/>
          </a:ln>
        </p:spPr>
        <p:txBody>
          <a:bodyPr wrap="none">
            <a:prstTxWarp prst="textNoShape">
              <a:avLst/>
            </a:prstTxWarp>
            <a:spAutoFit/>
          </a:bodyPr>
          <a:lstStyle/>
          <a:p>
            <a:r>
              <a:rPr lang="en-US" sz="1600" b="0"/>
              <a:t>Manipulative </a:t>
            </a:r>
          </a:p>
          <a:p>
            <a:r>
              <a:rPr lang="en-US" sz="1600" b="0"/>
              <a:t>model</a:t>
            </a:r>
          </a:p>
        </p:txBody>
      </p:sp>
      <p:sp>
        <p:nvSpPr>
          <p:cNvPr id="13325" name="TextBox 20"/>
          <p:cNvSpPr txBox="1">
            <a:spLocks noChangeArrowheads="1"/>
          </p:cNvSpPr>
          <p:nvPr/>
        </p:nvSpPr>
        <p:spPr bwMode="auto">
          <a:xfrm>
            <a:off x="3886200" y="2362200"/>
            <a:ext cx="1655763" cy="584200"/>
          </a:xfrm>
          <a:prstGeom prst="rect">
            <a:avLst/>
          </a:prstGeom>
          <a:noFill/>
          <a:ln w="9525">
            <a:noFill/>
            <a:miter lim="800000"/>
            <a:headEnd/>
            <a:tailEnd/>
          </a:ln>
        </p:spPr>
        <p:txBody>
          <a:bodyPr wrap="none">
            <a:prstTxWarp prst="textNoShape">
              <a:avLst/>
            </a:prstTxWarp>
            <a:spAutoFit/>
          </a:bodyPr>
          <a:lstStyle/>
          <a:p>
            <a:r>
              <a:rPr lang="en-US" sz="1600" b="0"/>
              <a:t>Stop watches,</a:t>
            </a:r>
          </a:p>
          <a:p>
            <a:r>
              <a:rPr lang="en-US" sz="1600" b="0"/>
              <a:t> measuring tape</a:t>
            </a:r>
          </a:p>
        </p:txBody>
      </p:sp>
      <p:sp>
        <p:nvSpPr>
          <p:cNvPr id="13326" name="TextBox 21"/>
          <p:cNvSpPr txBox="1">
            <a:spLocks noChangeArrowheads="1"/>
          </p:cNvSpPr>
          <p:nvPr/>
        </p:nvSpPr>
        <p:spPr bwMode="auto">
          <a:xfrm>
            <a:off x="1143000" y="228600"/>
            <a:ext cx="1733550" cy="338138"/>
          </a:xfrm>
          <a:prstGeom prst="rect">
            <a:avLst/>
          </a:prstGeom>
          <a:noFill/>
          <a:ln w="9525">
            <a:noFill/>
            <a:miter lim="800000"/>
            <a:headEnd/>
            <a:tailEnd/>
          </a:ln>
        </p:spPr>
        <p:txBody>
          <a:bodyPr wrap="none">
            <a:prstTxWarp prst="textNoShape">
              <a:avLst/>
            </a:prstTxWarp>
            <a:spAutoFit/>
          </a:bodyPr>
          <a:lstStyle/>
          <a:p>
            <a:r>
              <a:rPr lang="en-US" sz="1600" b="0"/>
              <a:t>Animal</a:t>
            </a:r>
            <a:r>
              <a:rPr lang="en-US" sz="1600"/>
              <a:t> </a:t>
            </a:r>
            <a:r>
              <a:rPr lang="en-US" sz="1600" b="0"/>
              <a:t>skeletons</a:t>
            </a:r>
          </a:p>
        </p:txBody>
      </p:sp>
      <p:sp>
        <p:nvSpPr>
          <p:cNvPr id="13327" name="TextBox 22"/>
          <p:cNvSpPr txBox="1">
            <a:spLocks noChangeArrowheads="1"/>
          </p:cNvSpPr>
          <p:nvPr/>
        </p:nvSpPr>
        <p:spPr bwMode="auto">
          <a:xfrm>
            <a:off x="4267200" y="4419600"/>
            <a:ext cx="1497013" cy="338138"/>
          </a:xfrm>
          <a:prstGeom prst="rect">
            <a:avLst/>
          </a:prstGeom>
          <a:noFill/>
          <a:ln w="9525">
            <a:noFill/>
            <a:miter lim="800000"/>
            <a:headEnd/>
            <a:tailEnd/>
          </a:ln>
        </p:spPr>
        <p:txBody>
          <a:bodyPr>
            <a:prstTxWarp prst="textNoShape">
              <a:avLst/>
            </a:prstTxWarp>
            <a:spAutoFit/>
          </a:bodyPr>
          <a:lstStyle/>
          <a:p>
            <a:r>
              <a:rPr lang="en-US" sz="1600" b="0"/>
              <a:t>Model of skin</a:t>
            </a:r>
          </a:p>
        </p:txBody>
      </p:sp>
      <p:sp>
        <p:nvSpPr>
          <p:cNvPr id="13328" name="Down Arrow 24"/>
          <p:cNvSpPr>
            <a:spLocks noChangeArrowheads="1"/>
          </p:cNvSpPr>
          <p:nvPr/>
        </p:nvSpPr>
        <p:spPr bwMode="auto">
          <a:xfrm rot="5009576">
            <a:off x="4086225" y="5753100"/>
            <a:ext cx="211138" cy="592138"/>
          </a:xfrm>
          <a:prstGeom prst="downArrow">
            <a:avLst>
              <a:gd name="adj1" fmla="val 50000"/>
              <a:gd name="adj2" fmla="val 49793"/>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3329" name="TextBox 25"/>
          <p:cNvSpPr txBox="1">
            <a:spLocks noChangeArrowheads="1"/>
          </p:cNvSpPr>
          <p:nvPr/>
        </p:nvSpPr>
        <p:spPr bwMode="auto">
          <a:xfrm>
            <a:off x="6781800" y="990600"/>
            <a:ext cx="1528763" cy="338138"/>
          </a:xfrm>
          <a:prstGeom prst="rect">
            <a:avLst/>
          </a:prstGeom>
          <a:noFill/>
          <a:ln w="9525">
            <a:noFill/>
            <a:miter lim="800000"/>
            <a:headEnd/>
            <a:tailEnd/>
          </a:ln>
        </p:spPr>
        <p:txBody>
          <a:bodyPr>
            <a:prstTxWarp prst="textNoShape">
              <a:avLst/>
            </a:prstTxWarp>
            <a:spAutoFit/>
          </a:bodyPr>
          <a:lstStyle/>
          <a:p>
            <a:r>
              <a:rPr lang="en-US" sz="1600" b="0"/>
              <a:t>Stethoscopes</a:t>
            </a:r>
          </a:p>
        </p:txBody>
      </p:sp>
      <p:sp>
        <p:nvSpPr>
          <p:cNvPr id="13330" name="TextBox 26"/>
          <p:cNvSpPr txBox="1">
            <a:spLocks noChangeArrowheads="1"/>
          </p:cNvSpPr>
          <p:nvPr/>
        </p:nvSpPr>
        <p:spPr bwMode="auto">
          <a:xfrm>
            <a:off x="0" y="4724400"/>
            <a:ext cx="685800" cy="584200"/>
          </a:xfrm>
          <a:prstGeom prst="rect">
            <a:avLst/>
          </a:prstGeom>
          <a:noFill/>
          <a:ln w="9525">
            <a:noFill/>
            <a:miter lim="800000"/>
            <a:headEnd/>
            <a:tailEnd/>
          </a:ln>
        </p:spPr>
        <p:txBody>
          <a:bodyPr wrap="none">
            <a:prstTxWarp prst="textNoShape">
              <a:avLst/>
            </a:prstTxWarp>
            <a:spAutoFit/>
          </a:bodyPr>
          <a:lstStyle/>
          <a:p>
            <a:r>
              <a:rPr lang="en-US" sz="1600" b="0"/>
              <a:t>Task </a:t>
            </a:r>
          </a:p>
          <a:p>
            <a:r>
              <a:rPr lang="en-US" sz="1600" b="0"/>
              <a:t>cards</a:t>
            </a:r>
          </a:p>
        </p:txBody>
      </p:sp>
      <p:sp>
        <p:nvSpPr>
          <p:cNvPr id="13331" name="TextBox 27"/>
          <p:cNvSpPr txBox="1">
            <a:spLocks noChangeArrowheads="1"/>
          </p:cNvSpPr>
          <p:nvPr/>
        </p:nvSpPr>
        <p:spPr bwMode="auto">
          <a:xfrm>
            <a:off x="4495800" y="5715000"/>
            <a:ext cx="971550" cy="584200"/>
          </a:xfrm>
          <a:prstGeom prst="rect">
            <a:avLst/>
          </a:prstGeom>
          <a:noFill/>
          <a:ln w="9525">
            <a:noFill/>
            <a:miter lim="800000"/>
            <a:headEnd/>
            <a:tailEnd/>
          </a:ln>
        </p:spPr>
        <p:txBody>
          <a:bodyPr wrap="none">
            <a:prstTxWarp prst="textNoShape">
              <a:avLst/>
            </a:prstTxWarp>
            <a:spAutoFit/>
          </a:bodyPr>
          <a:lstStyle/>
          <a:p>
            <a:r>
              <a:rPr lang="en-US" sz="1600" b="0"/>
              <a:t>Model of</a:t>
            </a:r>
          </a:p>
          <a:p>
            <a:r>
              <a:rPr lang="en-US" sz="1600" b="0"/>
              <a:t> brain</a:t>
            </a:r>
          </a:p>
        </p:txBody>
      </p:sp>
      <p:pic>
        <p:nvPicPr>
          <p:cNvPr id="13332" name="Picture 28" descr="DSCI2337.JPG"/>
          <p:cNvPicPr>
            <a:picLocks noChangeAspect="1"/>
          </p:cNvPicPr>
          <p:nvPr/>
        </p:nvPicPr>
        <p:blipFill>
          <a:blip r:embed="rId5"/>
          <a:srcRect/>
          <a:stretch>
            <a:fillRect/>
          </a:stretch>
        </p:blipFill>
        <p:spPr bwMode="auto">
          <a:xfrm>
            <a:off x="5730875" y="2209800"/>
            <a:ext cx="3413125" cy="2560638"/>
          </a:xfrm>
          <a:prstGeom prst="rect">
            <a:avLst/>
          </a:prstGeom>
          <a:noFill/>
          <a:ln w="9525">
            <a:noFill/>
            <a:miter lim="800000"/>
            <a:headEnd/>
            <a:tailEnd/>
          </a:ln>
        </p:spPr>
      </p:pic>
      <p:sp>
        <p:nvSpPr>
          <p:cNvPr id="13333" name="Down Arrow 29"/>
          <p:cNvSpPr>
            <a:spLocks noChangeArrowheads="1"/>
          </p:cNvSpPr>
          <p:nvPr/>
        </p:nvSpPr>
        <p:spPr bwMode="auto">
          <a:xfrm>
            <a:off x="7315200" y="1371600"/>
            <a:ext cx="209550" cy="1511300"/>
          </a:xfrm>
          <a:prstGeom prst="downArrow">
            <a:avLst>
              <a:gd name="adj1" fmla="val 50000"/>
              <a:gd name="adj2" fmla="val 50151"/>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3334" name="Down Arrow 30"/>
          <p:cNvSpPr>
            <a:spLocks noChangeArrowheads="1"/>
          </p:cNvSpPr>
          <p:nvPr/>
        </p:nvSpPr>
        <p:spPr bwMode="auto">
          <a:xfrm rot="10800000">
            <a:off x="6904038" y="4419600"/>
            <a:ext cx="209550" cy="977900"/>
          </a:xfrm>
          <a:prstGeom prst="downArrow">
            <a:avLst>
              <a:gd name="adj1" fmla="val 50000"/>
              <a:gd name="adj2" fmla="val 50145"/>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3335" name="Down Arrow 31"/>
          <p:cNvSpPr>
            <a:spLocks noChangeArrowheads="1"/>
          </p:cNvSpPr>
          <p:nvPr/>
        </p:nvSpPr>
        <p:spPr bwMode="auto">
          <a:xfrm rot="10800000">
            <a:off x="8275638" y="4495800"/>
            <a:ext cx="209550" cy="977900"/>
          </a:xfrm>
          <a:prstGeom prst="downArrow">
            <a:avLst>
              <a:gd name="adj1" fmla="val 50000"/>
              <a:gd name="adj2" fmla="val 50145"/>
            </a:avLst>
          </a:prstGeom>
          <a:solidFill>
            <a:schemeClr val="accent1"/>
          </a:solidFill>
          <a:ln w="9525">
            <a:solidFill>
              <a:schemeClr val="tx1"/>
            </a:solidFill>
            <a:round/>
            <a:headEnd/>
            <a:tailEnd/>
          </a:ln>
        </p:spPr>
        <p:txBody>
          <a:bodyPr>
            <a:prstTxWarp prst="textNoShape">
              <a:avLst/>
            </a:prstTxWarp>
          </a:bodyPr>
          <a:lstStyle/>
          <a:p>
            <a:endParaRPr lang="en-US"/>
          </a:p>
        </p:txBody>
      </p:sp>
      <p:sp>
        <p:nvSpPr>
          <p:cNvPr id="13336" name="TextBox 32"/>
          <p:cNvSpPr txBox="1">
            <a:spLocks noChangeArrowheads="1"/>
          </p:cNvSpPr>
          <p:nvPr/>
        </p:nvSpPr>
        <p:spPr bwMode="auto">
          <a:xfrm>
            <a:off x="6019800" y="5410200"/>
            <a:ext cx="1323975" cy="584200"/>
          </a:xfrm>
          <a:prstGeom prst="rect">
            <a:avLst/>
          </a:prstGeom>
          <a:noFill/>
          <a:ln w="9525">
            <a:noFill/>
            <a:miter lim="800000"/>
            <a:headEnd/>
            <a:tailEnd/>
          </a:ln>
        </p:spPr>
        <p:txBody>
          <a:bodyPr wrap="none">
            <a:prstTxWarp prst="textNoShape">
              <a:avLst/>
            </a:prstTxWarp>
            <a:spAutoFit/>
          </a:bodyPr>
          <a:lstStyle/>
          <a:p>
            <a:r>
              <a:rPr lang="en-US" sz="1600" b="0"/>
              <a:t>Fingerprints </a:t>
            </a:r>
          </a:p>
          <a:p>
            <a:r>
              <a:rPr lang="en-US" sz="1600" b="0"/>
              <a:t>game</a:t>
            </a:r>
          </a:p>
        </p:txBody>
      </p:sp>
      <p:sp>
        <p:nvSpPr>
          <p:cNvPr id="13337" name="TextBox 33"/>
          <p:cNvSpPr txBox="1">
            <a:spLocks noChangeArrowheads="1"/>
          </p:cNvSpPr>
          <p:nvPr/>
        </p:nvSpPr>
        <p:spPr bwMode="auto">
          <a:xfrm>
            <a:off x="7620000" y="5486400"/>
            <a:ext cx="1016000" cy="584200"/>
          </a:xfrm>
          <a:prstGeom prst="rect">
            <a:avLst/>
          </a:prstGeom>
          <a:noFill/>
          <a:ln w="9525">
            <a:noFill/>
            <a:miter lim="800000"/>
            <a:headEnd/>
            <a:tailEnd/>
          </a:ln>
        </p:spPr>
        <p:txBody>
          <a:bodyPr wrap="none">
            <a:prstTxWarp prst="textNoShape">
              <a:avLst/>
            </a:prstTxWarp>
            <a:spAutoFit/>
          </a:bodyPr>
          <a:lstStyle/>
          <a:p>
            <a:r>
              <a:rPr lang="en-US" sz="1600" b="0"/>
              <a:t>Matching</a:t>
            </a:r>
          </a:p>
          <a:p>
            <a:r>
              <a:rPr lang="en-US" sz="1600" b="0"/>
              <a:t>game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atin typeface="Beat My Guest" pitchFamily="2" charset="0"/>
              </a:rPr>
              <a:t>Resources</a:t>
            </a:r>
          </a:p>
        </p:txBody>
      </p:sp>
      <p:sp>
        <p:nvSpPr>
          <p:cNvPr id="14339" name="Content Placeholder 2"/>
          <p:cNvSpPr>
            <a:spLocks noGrp="1"/>
          </p:cNvSpPr>
          <p:nvPr>
            <p:ph idx="1"/>
          </p:nvPr>
        </p:nvSpPr>
        <p:spPr>
          <a:xfrm>
            <a:off x="304800" y="1219200"/>
            <a:ext cx="8534400" cy="5638800"/>
          </a:xfrm>
        </p:spPr>
        <p:txBody>
          <a:bodyPr/>
          <a:lstStyle/>
          <a:p>
            <a:pPr>
              <a:lnSpc>
                <a:spcPct val="80000"/>
              </a:lnSpc>
            </a:pPr>
            <a:r>
              <a:rPr lang="en-US" sz="2600"/>
              <a:t>Various books – non-fiction and fiction, interactive</a:t>
            </a:r>
          </a:p>
          <a:p>
            <a:pPr>
              <a:lnSpc>
                <a:spcPct val="80000"/>
              </a:lnSpc>
            </a:pPr>
            <a:r>
              <a:rPr lang="en-US" sz="2600"/>
              <a:t>Magazines, journals, some to be cut up</a:t>
            </a:r>
          </a:p>
          <a:p>
            <a:pPr>
              <a:lnSpc>
                <a:spcPct val="80000"/>
              </a:lnSpc>
            </a:pPr>
            <a:r>
              <a:rPr lang="en-US" sz="2600"/>
              <a:t>Human skeleton model</a:t>
            </a:r>
          </a:p>
          <a:p>
            <a:pPr>
              <a:lnSpc>
                <a:spcPct val="80000"/>
              </a:lnSpc>
            </a:pPr>
            <a:r>
              <a:rPr lang="en-US" sz="2600"/>
              <a:t>Stethoscope</a:t>
            </a:r>
          </a:p>
          <a:p>
            <a:pPr>
              <a:lnSpc>
                <a:spcPct val="80000"/>
              </a:lnSpc>
            </a:pPr>
            <a:r>
              <a:rPr lang="en-US" sz="2600"/>
              <a:t>Charts, posters , diagrams of body organs</a:t>
            </a:r>
          </a:p>
          <a:p>
            <a:pPr>
              <a:lnSpc>
                <a:spcPct val="80000"/>
              </a:lnSpc>
            </a:pPr>
            <a:r>
              <a:rPr lang="en-US" sz="2600"/>
              <a:t>Measuring tape, timer</a:t>
            </a:r>
          </a:p>
          <a:p>
            <a:pPr>
              <a:lnSpc>
                <a:spcPct val="80000"/>
              </a:lnSpc>
            </a:pPr>
            <a:r>
              <a:rPr lang="en-US" sz="2600"/>
              <a:t>X-rays of bones</a:t>
            </a:r>
          </a:p>
          <a:p>
            <a:pPr>
              <a:lnSpc>
                <a:spcPct val="80000"/>
              </a:lnSpc>
            </a:pPr>
            <a:r>
              <a:rPr lang="en-US" sz="2600"/>
              <a:t>Writing and art supplies, stamp pads, fasteners, glue, chalk, poster board, construction paper, butcher paper etc. </a:t>
            </a:r>
          </a:p>
          <a:p>
            <a:pPr>
              <a:lnSpc>
                <a:spcPct val="80000"/>
              </a:lnSpc>
            </a:pPr>
            <a:r>
              <a:rPr lang="en-US" sz="2600"/>
              <a:t>Computer with internet access</a:t>
            </a:r>
          </a:p>
          <a:p>
            <a:pPr>
              <a:lnSpc>
                <a:spcPct val="80000"/>
              </a:lnSpc>
            </a:pPr>
            <a:r>
              <a:rPr lang="en-US" sz="2600"/>
              <a:t>Hand lens</a:t>
            </a:r>
          </a:p>
          <a:p>
            <a:pPr>
              <a:lnSpc>
                <a:spcPct val="80000"/>
              </a:lnSpc>
            </a:pPr>
            <a:r>
              <a:rPr lang="en-US" sz="2600"/>
              <a:t>Model of human skin</a:t>
            </a:r>
          </a:p>
          <a:p>
            <a:pPr>
              <a:lnSpc>
                <a:spcPct val="80000"/>
              </a:lnSpc>
            </a:pPr>
            <a:endParaRPr lang="en-US" sz="2600"/>
          </a:p>
          <a:p>
            <a:pPr>
              <a:lnSpc>
                <a:spcPct val="80000"/>
              </a:lnSpc>
            </a:pPr>
            <a:endParaRPr lang="en-US" sz="2200"/>
          </a:p>
          <a:p>
            <a:pPr>
              <a:lnSpc>
                <a:spcPct val="80000"/>
              </a:lnSpc>
            </a:pPr>
            <a:endParaRPr lang="en-US" sz="2200"/>
          </a:p>
          <a:p>
            <a:pPr>
              <a:lnSpc>
                <a:spcPct val="80000"/>
              </a:lnSpc>
            </a:pPr>
            <a:endParaRPr lang="en-US" sz="22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457200" y="187325"/>
            <a:ext cx="8382000" cy="6289675"/>
          </a:xfrm>
          <a:prstGeom prst="rect">
            <a:avLst/>
          </a:prstGeom>
          <a:solidFill>
            <a:srgbClr val="FFFFFF"/>
          </a:solidFill>
          <a:ln w="9525">
            <a:solidFill>
              <a:srgbClr val="000000"/>
            </a:solidFill>
            <a:miter lim="800000"/>
            <a:headEnd/>
            <a:tailEnd/>
          </a:ln>
        </p:spPr>
        <p:txBody>
          <a:bodyPr>
            <a:prstTxWarp prst="textNoShape">
              <a:avLst/>
            </a:prstTxWarp>
          </a:bodyPr>
          <a:lstStyle/>
          <a:p>
            <a:pPr>
              <a:spcAft>
                <a:spcPts val="1500"/>
              </a:spcAft>
            </a:pPr>
            <a:r>
              <a:rPr lang="en-US" sz="2800">
                <a:solidFill>
                  <a:srgbClr val="17365D"/>
                </a:solidFill>
                <a:latin typeface="Cambria" pitchFamily="-109" charset="0"/>
                <a:ea typeface="Arial" pitchFamily="-109" charset="0"/>
                <a:cs typeface="Arial" pitchFamily="-109" charset="0"/>
              </a:rPr>
              <a:t>Task Card</a:t>
            </a:r>
            <a:endParaRPr lang="en-US" sz="2800">
              <a:solidFill>
                <a:srgbClr val="17365D"/>
              </a:solidFill>
              <a:latin typeface="Times New Roman" pitchFamily="-109" charset="0"/>
              <a:ea typeface="Arial" pitchFamily="-109" charset="0"/>
              <a:cs typeface="Arial" pitchFamily="-109" charset="0"/>
            </a:endParaRPr>
          </a:p>
          <a:p>
            <a:pPr>
              <a:spcBef>
                <a:spcPts val="2400"/>
              </a:spcBef>
            </a:pPr>
            <a:r>
              <a:rPr lang="en-US" sz="4400">
                <a:solidFill>
                  <a:srgbClr val="365F91"/>
                </a:solidFill>
                <a:latin typeface="Cambria" pitchFamily="-109" charset="0"/>
                <a:ea typeface="Arial" pitchFamily="-109" charset="0"/>
                <a:cs typeface="Arial" pitchFamily="-109" charset="0"/>
              </a:rPr>
              <a:t>Be a Cardiologist!</a:t>
            </a:r>
          </a:p>
          <a:p>
            <a:pPr>
              <a:spcAft>
                <a:spcPts val="1000"/>
              </a:spcAft>
            </a:pPr>
            <a:endParaRPr lang="en-US" sz="1100">
              <a:latin typeface="Times New Roman" pitchFamily="-109" charset="0"/>
              <a:ea typeface="Arial" pitchFamily="-109" charset="0"/>
              <a:cs typeface="Arial" pitchFamily="-109" charset="0"/>
            </a:endParaRPr>
          </a:p>
          <a:p>
            <a:pPr>
              <a:spcAft>
                <a:spcPts val="1000"/>
              </a:spcAft>
            </a:pPr>
            <a:r>
              <a:rPr lang="en-US">
                <a:latin typeface="Calibri" pitchFamily="-109" charset="0"/>
                <a:ea typeface="Arial" pitchFamily="-109" charset="0"/>
                <a:cs typeface="Arial" pitchFamily="-109" charset="0"/>
              </a:rPr>
              <a:t>A cardiologist is a heart doctor. A cardiologist uses a stethoscope to listen the hearts of patients. A stethoscope allows the cardiologist to listen to the heart very clearly. </a:t>
            </a:r>
          </a:p>
          <a:p>
            <a:pPr>
              <a:spcAft>
                <a:spcPts val="1000"/>
              </a:spcAft>
            </a:pPr>
            <a:r>
              <a:rPr lang="en-US" u="sng">
                <a:latin typeface="Calibri" pitchFamily="-109" charset="0"/>
                <a:ea typeface="Arial" pitchFamily="-109" charset="0"/>
                <a:cs typeface="Arial" pitchFamily="-109" charset="0"/>
              </a:rPr>
              <a:t>The challenge</a:t>
            </a:r>
            <a:r>
              <a:rPr lang="en-US">
                <a:latin typeface="Calibri" pitchFamily="-109" charset="0"/>
                <a:ea typeface="Arial" pitchFamily="-109" charset="0"/>
                <a:cs typeface="Arial" pitchFamily="-109" charset="0"/>
              </a:rPr>
              <a:t>:</a:t>
            </a:r>
          </a:p>
          <a:p>
            <a:pPr>
              <a:spcAft>
                <a:spcPts val="1000"/>
              </a:spcAft>
            </a:pPr>
            <a:r>
              <a:rPr lang="en-US">
                <a:latin typeface="Calibri" pitchFamily="-109" charset="0"/>
                <a:ea typeface="Arial" pitchFamily="-109" charset="0"/>
                <a:cs typeface="Arial" pitchFamily="-109" charset="0"/>
              </a:rPr>
              <a:t>Find out what kinds of activities make your heart beat fast or slow. </a:t>
            </a:r>
          </a:p>
          <a:p>
            <a:pPr>
              <a:spcAft>
                <a:spcPts val="1000"/>
              </a:spcAft>
            </a:pPr>
            <a:r>
              <a:rPr lang="en-US">
                <a:latin typeface="Calibri" pitchFamily="-109" charset="0"/>
                <a:ea typeface="Arial" pitchFamily="-109" charset="0"/>
                <a:cs typeface="Arial" pitchFamily="-109" charset="0"/>
              </a:rPr>
              <a:t>Find the stethoscope and the timer at the center. Use the timer to do one of the activities on the data sheet for 3 minutes. Then listen to your heart for 1 minute and record how many times your heart beats. Do 4 more activities and record the number of times you heart beats in a minute right after the activity.</a:t>
            </a:r>
          </a:p>
          <a:p>
            <a:pPr>
              <a:spcAft>
                <a:spcPts val="1000"/>
              </a:spcAft>
            </a:pPr>
            <a:r>
              <a:rPr lang="en-US">
                <a:latin typeface="Calibri" pitchFamily="-109" charset="0"/>
                <a:ea typeface="Arial" pitchFamily="-109" charset="0"/>
                <a:cs typeface="Arial" pitchFamily="-109" charset="0"/>
              </a:rPr>
              <a:t>Use the data sheet to make a graph showing which activities make your heart beat faster and which activities don’t and compare the results of the activities. </a:t>
            </a:r>
          </a:p>
          <a:p>
            <a:pPr>
              <a:spcAft>
                <a:spcPts val="1000"/>
              </a:spcAft>
            </a:pPr>
            <a:r>
              <a:rPr lang="en-US">
                <a:latin typeface="Calibri" pitchFamily="-109" charset="0"/>
                <a:ea typeface="Arial" pitchFamily="-109" charset="0"/>
                <a:cs typeface="Arial" pitchFamily="-109" charset="0"/>
              </a:rPr>
              <a:t>Why do you think you had those results?</a:t>
            </a:r>
          </a:p>
          <a:p>
            <a:endParaRPr lang="en-US" sz="2800">
              <a:ea typeface="Arial" pitchFamily="-109" charset="0"/>
              <a:cs typeface="Arial" pitchFamily="-109" charset="0"/>
            </a:endParaRPr>
          </a:p>
        </p:txBody>
      </p:sp>
      <p:pic>
        <p:nvPicPr>
          <p:cNvPr id="15363" name="Picture 4" descr="Stethoscope - Royalty Free ..."/>
          <p:cNvPicPr>
            <a:picLocks noChangeAspect="1" noChangeArrowheads="1"/>
          </p:cNvPicPr>
          <p:nvPr/>
        </p:nvPicPr>
        <p:blipFill>
          <a:blip r:embed="rId3"/>
          <a:srcRect/>
          <a:stretch>
            <a:fillRect/>
          </a:stretch>
        </p:blipFill>
        <p:spPr bwMode="auto">
          <a:xfrm>
            <a:off x="7391400" y="5181600"/>
            <a:ext cx="1752600" cy="1460500"/>
          </a:xfrm>
          <a:prstGeom prst="rect">
            <a:avLst/>
          </a:prstGeom>
          <a:noFill/>
          <a:ln w="9525">
            <a:noFill/>
            <a:miter lim="800000"/>
            <a:headEnd/>
            <a:tailEnd/>
          </a:ln>
        </p:spPr>
      </p:pic>
      <p:pic>
        <p:nvPicPr>
          <p:cNvPr id="15364" name="Picture 6" descr="stethoscope-full.jpg"/>
          <p:cNvPicPr>
            <a:picLocks noChangeAspect="1" noChangeArrowheads="1"/>
          </p:cNvPicPr>
          <p:nvPr/>
        </p:nvPicPr>
        <p:blipFill>
          <a:blip r:embed="rId4"/>
          <a:srcRect/>
          <a:stretch>
            <a:fillRect/>
          </a:stretch>
        </p:blipFill>
        <p:spPr bwMode="auto">
          <a:xfrm>
            <a:off x="5715000" y="0"/>
            <a:ext cx="2133600"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914400" y="2667000"/>
          <a:ext cx="6629400" cy="3683000"/>
        </p:xfrm>
        <a:graphic>
          <a:graphicData uri="http://schemas.openxmlformats.org/drawingml/2006/table">
            <a:tbl>
              <a:tblPr/>
              <a:tblGrid>
                <a:gridCol w="3314700"/>
                <a:gridCol w="3314700"/>
              </a:tblGrid>
              <a:tr h="460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pitchFamily="-109" charset="0"/>
                        </a:rPr>
                        <a:t>Activity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pitchFamily="-109" charset="0"/>
                        </a:rPr>
                        <a:t>Heartbeat after activity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60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09"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09"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460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09"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09"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460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09"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09"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460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09"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09"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460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09"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09"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460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09"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09"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460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09"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09"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16415" name="TextBox 8"/>
          <p:cNvSpPr txBox="1">
            <a:spLocks noChangeArrowheads="1"/>
          </p:cNvSpPr>
          <p:nvPr/>
        </p:nvSpPr>
        <p:spPr bwMode="auto">
          <a:xfrm>
            <a:off x="762000" y="228600"/>
            <a:ext cx="7162800" cy="2400300"/>
          </a:xfrm>
          <a:prstGeom prst="rect">
            <a:avLst/>
          </a:prstGeom>
          <a:noFill/>
          <a:ln w="9525">
            <a:noFill/>
            <a:miter lim="800000"/>
            <a:headEnd/>
            <a:tailEnd/>
          </a:ln>
        </p:spPr>
        <p:txBody>
          <a:bodyPr>
            <a:prstTxWarp prst="textNoShape">
              <a:avLst/>
            </a:prstTxWarp>
            <a:spAutoFit/>
          </a:bodyPr>
          <a:lstStyle/>
          <a:p>
            <a:r>
              <a:rPr lang="en-US" sz="2400">
                <a:latin typeface="Calibri" pitchFamily="-109" charset="0"/>
              </a:rPr>
              <a:t>Task Card data sheet</a:t>
            </a:r>
          </a:p>
          <a:p>
            <a:endParaRPr lang="en-US">
              <a:latin typeface="Calibri" pitchFamily="-109" charset="0"/>
            </a:endParaRPr>
          </a:p>
          <a:p>
            <a:r>
              <a:rPr lang="en-US">
                <a:latin typeface="Calibri" pitchFamily="-109" charset="0"/>
              </a:rPr>
              <a:t>Pick from the following activities to do for 3 minutes</a:t>
            </a:r>
          </a:p>
          <a:p>
            <a:endParaRPr lang="en-US">
              <a:latin typeface="Calibri" pitchFamily="-109" charset="0"/>
            </a:endParaRPr>
          </a:p>
          <a:p>
            <a:r>
              <a:rPr lang="en-US">
                <a:latin typeface="Calibri" pitchFamily="-109" charset="0"/>
              </a:rPr>
              <a:t>Reading quietly	hopping on one foot	running as fast as you can</a:t>
            </a:r>
          </a:p>
          <a:p>
            <a:r>
              <a:rPr lang="en-US">
                <a:latin typeface="Calibri" pitchFamily="-109" charset="0"/>
              </a:rPr>
              <a:t>Taking to a friend	singing			lying down</a:t>
            </a:r>
          </a:p>
          <a:p>
            <a:r>
              <a:rPr lang="en-US">
                <a:latin typeface="Calibri" pitchFamily="-109" charset="0"/>
              </a:rPr>
              <a:t>Running in place	walking around		marching</a:t>
            </a:r>
          </a:p>
          <a:p>
            <a:r>
              <a:rPr lang="en-US">
                <a:latin typeface="Calibri" pitchFamily="-109" charset="0"/>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685800" y="381000"/>
            <a:ext cx="7620000" cy="6248400"/>
          </a:xfrm>
          <a:prstGeom prst="rect">
            <a:avLst/>
          </a:prstGeom>
          <a:solidFill>
            <a:srgbClr val="FFFFFF"/>
          </a:solidFill>
          <a:ln w="9525">
            <a:solidFill>
              <a:srgbClr val="000000"/>
            </a:solidFill>
            <a:miter lim="800000"/>
            <a:headEnd/>
            <a:tailEnd/>
          </a:ln>
        </p:spPr>
        <p:txBody>
          <a:bodyPr>
            <a:prstTxWarp prst="textNoShape">
              <a:avLst/>
            </a:prstTxWarp>
          </a:bodyPr>
          <a:lstStyle/>
          <a:p>
            <a:pPr>
              <a:spcAft>
                <a:spcPts val="1500"/>
              </a:spcAft>
            </a:pPr>
            <a:r>
              <a:rPr lang="en-US" sz="2800">
                <a:solidFill>
                  <a:srgbClr val="17365D"/>
                </a:solidFill>
                <a:latin typeface="Cambria" pitchFamily="-109" charset="0"/>
                <a:ea typeface="Arial" pitchFamily="-109" charset="0"/>
                <a:cs typeface="Arial" pitchFamily="-109" charset="0"/>
              </a:rPr>
              <a:t>Task Card</a:t>
            </a:r>
            <a:endParaRPr lang="en-US" sz="2800">
              <a:solidFill>
                <a:srgbClr val="17365D"/>
              </a:solidFill>
              <a:latin typeface="Times New Roman" pitchFamily="-109" charset="0"/>
              <a:ea typeface="Arial" pitchFamily="-109" charset="0"/>
              <a:cs typeface="Arial" pitchFamily="-109" charset="0"/>
            </a:endParaRPr>
          </a:p>
          <a:p>
            <a:pPr>
              <a:spcBef>
                <a:spcPts val="2400"/>
              </a:spcBef>
            </a:pPr>
            <a:r>
              <a:rPr lang="en-US" sz="3600">
                <a:solidFill>
                  <a:srgbClr val="365F91"/>
                </a:solidFill>
                <a:latin typeface="Cambria" pitchFamily="-109" charset="0"/>
                <a:ea typeface="Arial" pitchFamily="-109" charset="0"/>
                <a:cs typeface="Arial" pitchFamily="-109" charset="0"/>
              </a:rPr>
              <a:t>The Hip Bone’s Connected to the…</a:t>
            </a:r>
          </a:p>
          <a:p>
            <a:pPr>
              <a:spcAft>
                <a:spcPts val="1000"/>
              </a:spcAft>
            </a:pPr>
            <a:endParaRPr lang="en-US" sz="1100">
              <a:latin typeface="Times New Roman" pitchFamily="-109" charset="0"/>
              <a:ea typeface="Arial" pitchFamily="-109" charset="0"/>
              <a:cs typeface="Arial" pitchFamily="-109" charset="0"/>
            </a:endParaRPr>
          </a:p>
          <a:p>
            <a:pPr>
              <a:spcAft>
                <a:spcPts val="1000"/>
              </a:spcAft>
            </a:pPr>
            <a:r>
              <a:rPr lang="en-US" sz="2000">
                <a:latin typeface="Calibri" pitchFamily="-109" charset="0"/>
                <a:ea typeface="Arial" pitchFamily="-109" charset="0"/>
                <a:cs typeface="Arial" pitchFamily="-109" charset="0"/>
              </a:rPr>
              <a:t>Look at the video at this link </a:t>
            </a:r>
            <a:r>
              <a:rPr lang="en-US" sz="2000">
                <a:latin typeface="Calibri" pitchFamily="-109" charset="0"/>
                <a:ea typeface="Arial" pitchFamily="-109" charset="0"/>
                <a:cs typeface="Arial" pitchFamily="-109" charset="0"/>
                <a:hlinkClick r:id="rId3"/>
              </a:rPr>
              <a:t>http://www.youtube.com/watch?v=x2ABc5LlNCY</a:t>
            </a:r>
            <a:r>
              <a:rPr lang="en-US" sz="2000">
                <a:latin typeface="Calibri" pitchFamily="-109" charset="0"/>
                <a:ea typeface="Arial" pitchFamily="-109" charset="0"/>
                <a:cs typeface="Arial" pitchFamily="-109" charset="0"/>
              </a:rPr>
              <a:t> Hanna Montana sang a song to remember the names of the bones in the body. The Hanna Montana song is  accurate. </a:t>
            </a:r>
          </a:p>
          <a:p>
            <a:pPr>
              <a:spcAft>
                <a:spcPts val="1000"/>
              </a:spcAft>
            </a:pPr>
            <a:r>
              <a:rPr lang="en-US" sz="2000" u="sng">
                <a:latin typeface="Calibri" pitchFamily="-109" charset="0"/>
                <a:ea typeface="Arial" pitchFamily="-109" charset="0"/>
                <a:cs typeface="Arial" pitchFamily="-109" charset="0"/>
              </a:rPr>
              <a:t>The challenge:</a:t>
            </a:r>
          </a:p>
          <a:p>
            <a:pPr>
              <a:spcAft>
                <a:spcPts val="1000"/>
              </a:spcAft>
            </a:pPr>
            <a:r>
              <a:rPr lang="en-US">
                <a:latin typeface="Calibri" pitchFamily="-109" charset="0"/>
                <a:ea typeface="Arial" pitchFamily="-109" charset="0"/>
                <a:cs typeface="Arial" pitchFamily="-109" charset="0"/>
              </a:rPr>
              <a:t>Make another version of the first song, or learn the song as it is. </a:t>
            </a:r>
          </a:p>
          <a:p>
            <a:pPr>
              <a:spcAft>
                <a:spcPts val="1000"/>
              </a:spcAft>
            </a:pPr>
            <a:r>
              <a:rPr lang="en-US">
                <a:latin typeface="Calibri" pitchFamily="-109" charset="0"/>
                <a:ea typeface="Arial" pitchFamily="-109" charset="0"/>
                <a:cs typeface="Arial" pitchFamily="-109" charset="0"/>
              </a:rPr>
              <a:t>Find materials that tell you the names of the bones in the human body.  Using the information from the books and the chart, write your own song that tells the names of the bones. </a:t>
            </a:r>
          </a:p>
          <a:p>
            <a:pPr>
              <a:spcAft>
                <a:spcPts val="1000"/>
              </a:spcAft>
            </a:pPr>
            <a:r>
              <a:rPr lang="en-US">
                <a:latin typeface="Calibri" pitchFamily="-109" charset="0"/>
                <a:ea typeface="Arial" pitchFamily="-109" charset="0"/>
                <a:cs typeface="Arial" pitchFamily="-109" charset="0"/>
              </a:rPr>
              <a:t>OR write down the words to the song, and learn it.</a:t>
            </a:r>
          </a:p>
          <a:p>
            <a:pPr>
              <a:spcAft>
                <a:spcPts val="1000"/>
              </a:spcAft>
            </a:pPr>
            <a:r>
              <a:rPr lang="en-US">
                <a:latin typeface="Calibri" pitchFamily="-109" charset="0"/>
                <a:ea typeface="Arial" pitchFamily="-109" charset="0"/>
                <a:cs typeface="Arial" pitchFamily="-109" charset="0"/>
              </a:rPr>
              <a:t>Maybe you can even come up with a dance to go with the song that you can perform!</a:t>
            </a:r>
            <a:endParaRPr lang="en-US">
              <a:latin typeface="Times New Roman" pitchFamily="-109" charset="0"/>
              <a:ea typeface="Arial" pitchFamily="-109" charset="0"/>
              <a:cs typeface="Arial" pitchFamily="-109" charset="0"/>
            </a:endParaRPr>
          </a:p>
          <a:p>
            <a:pPr>
              <a:spcAft>
                <a:spcPts val="1000"/>
              </a:spcAft>
            </a:pPr>
            <a:endParaRPr lang="en-US" sz="1100">
              <a:latin typeface="Times New Roman" pitchFamily="-109" charset="0"/>
              <a:ea typeface="Arial" pitchFamily="-109" charset="0"/>
              <a:cs typeface="Arial" pitchFamily="-109" charset="0"/>
            </a:endParaRPr>
          </a:p>
          <a:p>
            <a:endParaRPr lang="en-US">
              <a:ea typeface="Arial" pitchFamily="-109" charset="0"/>
              <a:cs typeface="Arial" pitchFamily="-109" charset="0"/>
            </a:endParaRPr>
          </a:p>
        </p:txBody>
      </p:sp>
      <p:pic>
        <p:nvPicPr>
          <p:cNvPr id="17411" name="Picture 4" descr="bones"/>
          <p:cNvPicPr>
            <a:picLocks noChangeAspect="1" noChangeArrowheads="1"/>
          </p:cNvPicPr>
          <p:nvPr/>
        </p:nvPicPr>
        <p:blipFill>
          <a:blip r:embed="rId4"/>
          <a:srcRect/>
          <a:stretch>
            <a:fillRect/>
          </a:stretch>
        </p:blipFill>
        <p:spPr bwMode="auto">
          <a:xfrm>
            <a:off x="6934200" y="152400"/>
            <a:ext cx="1905000" cy="1352550"/>
          </a:xfrm>
          <a:prstGeom prst="rect">
            <a:avLst/>
          </a:prstGeom>
          <a:solidFill>
            <a:schemeClr val="bg1"/>
          </a:solid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457200" y="187325"/>
            <a:ext cx="8382000" cy="6289675"/>
          </a:xfrm>
          <a:prstGeom prst="rect">
            <a:avLst/>
          </a:prstGeom>
          <a:solidFill>
            <a:srgbClr val="FFFFFF"/>
          </a:solidFill>
          <a:ln w="9525">
            <a:solidFill>
              <a:srgbClr val="000000"/>
            </a:solidFill>
            <a:miter lim="800000"/>
            <a:headEnd/>
            <a:tailEnd/>
          </a:ln>
        </p:spPr>
        <p:txBody>
          <a:bodyPr>
            <a:prstTxWarp prst="textNoShape">
              <a:avLst/>
            </a:prstTxWarp>
          </a:bodyPr>
          <a:lstStyle/>
          <a:p>
            <a:pPr>
              <a:spcAft>
                <a:spcPts val="1500"/>
              </a:spcAft>
            </a:pPr>
            <a:r>
              <a:rPr lang="en-US" sz="2800">
                <a:solidFill>
                  <a:srgbClr val="17365D"/>
                </a:solidFill>
                <a:latin typeface="Cambria" pitchFamily="-109" charset="0"/>
                <a:ea typeface="Arial" pitchFamily="-109" charset="0"/>
                <a:cs typeface="Arial" pitchFamily="-109" charset="0"/>
              </a:rPr>
              <a:t>Task Card</a:t>
            </a:r>
            <a:endParaRPr lang="en-US" sz="2800">
              <a:solidFill>
                <a:srgbClr val="17365D"/>
              </a:solidFill>
              <a:latin typeface="Times New Roman" pitchFamily="-109" charset="0"/>
              <a:ea typeface="Arial" pitchFamily="-109" charset="0"/>
              <a:cs typeface="Arial" pitchFamily="-109" charset="0"/>
            </a:endParaRPr>
          </a:p>
          <a:p>
            <a:pPr>
              <a:spcBef>
                <a:spcPts val="2400"/>
              </a:spcBef>
            </a:pPr>
            <a:r>
              <a:rPr lang="en-US" sz="4400">
                <a:solidFill>
                  <a:srgbClr val="365F91"/>
                </a:solidFill>
                <a:latin typeface="Cambria" pitchFamily="-109" charset="0"/>
                <a:ea typeface="Arial" pitchFamily="-109" charset="0"/>
                <a:cs typeface="Arial" pitchFamily="-109" charset="0"/>
              </a:rPr>
              <a:t>Life Size Art!</a:t>
            </a:r>
          </a:p>
          <a:p>
            <a:pPr>
              <a:spcAft>
                <a:spcPts val="1000"/>
              </a:spcAft>
            </a:pPr>
            <a:endParaRPr lang="en-US" sz="1100">
              <a:latin typeface="Times New Roman" pitchFamily="-109" charset="0"/>
              <a:ea typeface="Arial" pitchFamily="-109" charset="0"/>
              <a:cs typeface="Arial" pitchFamily="-109" charset="0"/>
            </a:endParaRPr>
          </a:p>
          <a:p>
            <a:pPr>
              <a:spcAft>
                <a:spcPts val="1000"/>
              </a:spcAft>
            </a:pPr>
            <a:r>
              <a:rPr lang="en-US">
                <a:latin typeface="Calibri" pitchFamily="-109" charset="0"/>
                <a:ea typeface="Arial" pitchFamily="-109" charset="0"/>
                <a:cs typeface="Arial" pitchFamily="-109" charset="0"/>
              </a:rPr>
              <a:t>Throughout the  past and the present artist have made may kinds of models of the human body. Sometimes they used clay, sometimes they paint of draw, or sometimes they use other materials like crumbled paper or string.</a:t>
            </a:r>
          </a:p>
          <a:p>
            <a:pPr>
              <a:spcAft>
                <a:spcPts val="1000"/>
              </a:spcAft>
            </a:pPr>
            <a:r>
              <a:rPr lang="en-US" u="sng">
                <a:latin typeface="Calibri" pitchFamily="-109" charset="0"/>
                <a:ea typeface="Arial" pitchFamily="-109" charset="0"/>
                <a:cs typeface="Arial" pitchFamily="-109" charset="0"/>
              </a:rPr>
              <a:t>The challenge</a:t>
            </a:r>
            <a:r>
              <a:rPr lang="en-US">
                <a:latin typeface="Calibri" pitchFamily="-109" charset="0"/>
                <a:ea typeface="Arial" pitchFamily="-109" charset="0"/>
                <a:cs typeface="Arial" pitchFamily="-109" charset="0"/>
              </a:rPr>
              <a:t>:</a:t>
            </a:r>
          </a:p>
          <a:p>
            <a:pPr>
              <a:spcAft>
                <a:spcPts val="1000"/>
              </a:spcAft>
            </a:pPr>
            <a:r>
              <a:rPr lang="en-US">
                <a:latin typeface="Calibri" pitchFamily="-109" charset="0"/>
                <a:ea typeface="Arial" pitchFamily="-109" charset="0"/>
                <a:cs typeface="Arial" pitchFamily="-109" charset="0"/>
              </a:rPr>
              <a:t>You will make a life size 3 dimensional model of the human body</a:t>
            </a:r>
          </a:p>
          <a:p>
            <a:pPr>
              <a:spcAft>
                <a:spcPts val="1000"/>
              </a:spcAft>
            </a:pPr>
            <a:r>
              <a:rPr lang="en-US">
                <a:latin typeface="Calibri" pitchFamily="-109" charset="0"/>
                <a:ea typeface="Arial" pitchFamily="-109" charset="0"/>
                <a:cs typeface="Arial" pitchFamily="-109" charset="0"/>
              </a:rPr>
              <a:t>Find the white butcher paper as the center. Have a friend lay down on the sheet and trace the outline of their body.  Be accurate.</a:t>
            </a:r>
          </a:p>
          <a:p>
            <a:pPr>
              <a:spcAft>
                <a:spcPts val="1000"/>
              </a:spcAft>
            </a:pPr>
            <a:r>
              <a:rPr lang="en-US">
                <a:latin typeface="Calibri" pitchFamily="-109" charset="0"/>
                <a:ea typeface="Arial" pitchFamily="-109" charset="0"/>
                <a:cs typeface="Arial" pitchFamily="-109" charset="0"/>
              </a:rPr>
              <a:t>Next  use a book or a diagram that shows the different organs in the body. Make a life size model of the human body. using the art supplies at the center and using the books and charts as a reference.</a:t>
            </a:r>
          </a:p>
          <a:p>
            <a:pPr>
              <a:spcAft>
                <a:spcPts val="1000"/>
              </a:spcAft>
            </a:pPr>
            <a:r>
              <a:rPr lang="en-US">
                <a:latin typeface="Calibri" pitchFamily="-109" charset="0"/>
                <a:ea typeface="Arial" pitchFamily="-109" charset="0"/>
                <a:cs typeface="Arial" pitchFamily="-109" charset="0"/>
              </a:rPr>
              <a:t>Use the other art supplies to make your model as real looking as possible. </a:t>
            </a:r>
          </a:p>
          <a:p>
            <a:pPr>
              <a:spcAft>
                <a:spcPts val="1000"/>
              </a:spcAft>
            </a:pPr>
            <a:endParaRPr lang="en-US">
              <a:latin typeface="Calibri" pitchFamily="-109" charset="0"/>
              <a:ea typeface="Arial" pitchFamily="-109" charset="0"/>
              <a:cs typeface="Arial" pitchFamily="-109" charset="0"/>
            </a:endParaRPr>
          </a:p>
          <a:p>
            <a:endParaRPr lang="en-US" sz="2800">
              <a:ea typeface="Arial" pitchFamily="-109" charset="0"/>
              <a:cs typeface="Arial" pitchFamily="-109" charset="0"/>
            </a:endParaRPr>
          </a:p>
        </p:txBody>
      </p:sp>
      <p:pic>
        <p:nvPicPr>
          <p:cNvPr id="18435" name="Picture 4" descr="body theme arts and crafts ..."/>
          <p:cNvPicPr>
            <a:picLocks noChangeAspect="1" noChangeArrowheads="1"/>
          </p:cNvPicPr>
          <p:nvPr/>
        </p:nvPicPr>
        <p:blipFill>
          <a:blip r:embed="rId3"/>
          <a:srcRect/>
          <a:stretch>
            <a:fillRect/>
          </a:stretch>
        </p:blipFill>
        <p:spPr bwMode="auto">
          <a:xfrm>
            <a:off x="4495800" y="152400"/>
            <a:ext cx="2819400" cy="1903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685800" y="381000"/>
            <a:ext cx="7620000" cy="6172200"/>
          </a:xfrm>
          <a:prstGeom prst="rect">
            <a:avLst/>
          </a:prstGeom>
          <a:solidFill>
            <a:srgbClr val="FFFFFF"/>
          </a:solidFill>
          <a:ln w="9525">
            <a:solidFill>
              <a:srgbClr val="000000"/>
            </a:solidFill>
            <a:miter lim="800000"/>
            <a:headEnd/>
            <a:tailEnd/>
          </a:ln>
        </p:spPr>
        <p:txBody>
          <a:bodyPr>
            <a:prstTxWarp prst="textNoShape">
              <a:avLst/>
            </a:prstTxWarp>
          </a:bodyPr>
          <a:lstStyle/>
          <a:p>
            <a:pPr>
              <a:spcAft>
                <a:spcPts val="1500"/>
              </a:spcAft>
            </a:pPr>
            <a:r>
              <a:rPr lang="en-US" sz="2800">
                <a:solidFill>
                  <a:srgbClr val="17365D"/>
                </a:solidFill>
                <a:latin typeface="Cambria" pitchFamily="-109" charset="0"/>
                <a:ea typeface="Arial" pitchFamily="-109" charset="0"/>
                <a:cs typeface="Arial" pitchFamily="-109" charset="0"/>
              </a:rPr>
              <a:t>Task Card</a:t>
            </a:r>
            <a:endParaRPr lang="en-US" sz="2800">
              <a:solidFill>
                <a:srgbClr val="17365D"/>
              </a:solidFill>
              <a:latin typeface="Times New Roman" pitchFamily="-109" charset="0"/>
              <a:ea typeface="Arial" pitchFamily="-109" charset="0"/>
              <a:cs typeface="Arial" pitchFamily="-109" charset="0"/>
            </a:endParaRPr>
          </a:p>
          <a:p>
            <a:pPr>
              <a:spcBef>
                <a:spcPts val="2400"/>
              </a:spcBef>
            </a:pPr>
            <a:r>
              <a:rPr lang="en-US" sz="3600">
                <a:solidFill>
                  <a:srgbClr val="365F91"/>
                </a:solidFill>
                <a:latin typeface="Cambria" pitchFamily="-109" charset="0"/>
                <a:ea typeface="Arial" pitchFamily="-109" charset="0"/>
                <a:cs typeface="Arial" pitchFamily="-109" charset="0"/>
              </a:rPr>
              <a:t>Sport Talent Search!</a:t>
            </a:r>
          </a:p>
          <a:p>
            <a:pPr>
              <a:spcAft>
                <a:spcPts val="1000"/>
              </a:spcAft>
            </a:pPr>
            <a:r>
              <a:rPr lang="en-US" sz="2000">
                <a:latin typeface="Calibri" pitchFamily="-109" charset="0"/>
                <a:ea typeface="Arial" pitchFamily="-109" charset="0"/>
                <a:cs typeface="Arial" pitchFamily="-109" charset="0"/>
              </a:rPr>
              <a:t>Talent scouts are people who travel to different places trying to find people who they think have a talent for a certain things such as drama. Sports talent scouts search for people who they think will be good at paying a certain sport.</a:t>
            </a:r>
          </a:p>
          <a:p>
            <a:pPr>
              <a:spcAft>
                <a:spcPts val="1000"/>
              </a:spcAft>
            </a:pPr>
            <a:r>
              <a:rPr lang="en-US" sz="2000" u="sng">
                <a:latin typeface="Calibri" pitchFamily="-109" charset="0"/>
                <a:ea typeface="Arial" pitchFamily="-109" charset="0"/>
                <a:cs typeface="Arial" pitchFamily="-109" charset="0"/>
              </a:rPr>
              <a:t>The challenge:</a:t>
            </a:r>
          </a:p>
          <a:p>
            <a:pPr>
              <a:spcAft>
                <a:spcPts val="1000"/>
              </a:spcAft>
            </a:pPr>
            <a:r>
              <a:rPr lang="en-US">
                <a:latin typeface="Calibri" pitchFamily="-109" charset="0"/>
                <a:ea typeface="Arial" pitchFamily="-109" charset="0"/>
                <a:cs typeface="Arial" pitchFamily="-109" charset="0"/>
              </a:rPr>
              <a:t>Try to predict who can be the best at long jump from your friends just by measuring some part of their body.</a:t>
            </a:r>
          </a:p>
          <a:p>
            <a:pPr>
              <a:spcAft>
                <a:spcPts val="1000"/>
              </a:spcAft>
            </a:pPr>
            <a:r>
              <a:rPr lang="en-US">
                <a:latin typeface="Calibri" pitchFamily="-109" charset="0"/>
                <a:ea typeface="Arial" pitchFamily="-109" charset="0"/>
                <a:cs typeface="Arial" pitchFamily="-109" charset="0"/>
              </a:rPr>
              <a:t>Find the measuring tape and the talent prediction sheet at the center. Find some friends that are willing to be a part of your investigation.  Make measurements of different parts of their body and add the information to the prediction sheet. Make your predictions.</a:t>
            </a:r>
          </a:p>
          <a:p>
            <a:pPr>
              <a:spcAft>
                <a:spcPts val="1000"/>
              </a:spcAft>
            </a:pPr>
            <a:r>
              <a:rPr lang="en-US">
                <a:latin typeface="Calibri" pitchFamily="-109" charset="0"/>
                <a:ea typeface="Arial" pitchFamily="-109" charset="0"/>
                <a:cs typeface="Arial" pitchFamily="-109" charset="0"/>
              </a:rPr>
              <a:t>Have your potential talented athletes do a long jump a measure their results.</a:t>
            </a:r>
          </a:p>
          <a:p>
            <a:pPr>
              <a:spcAft>
                <a:spcPts val="1000"/>
              </a:spcAft>
            </a:pPr>
            <a:r>
              <a:rPr lang="en-US">
                <a:latin typeface="Calibri" pitchFamily="-109" charset="0"/>
                <a:ea typeface="Arial" pitchFamily="-109" charset="0"/>
                <a:cs typeface="Arial" pitchFamily="-109" charset="0"/>
              </a:rPr>
              <a:t>Compare that to your Prediction and to the measurement that you did. How did you do?  </a:t>
            </a:r>
          </a:p>
          <a:p>
            <a:pPr>
              <a:spcAft>
                <a:spcPts val="1000"/>
              </a:spcAft>
            </a:pPr>
            <a:endParaRPr lang="en-US" sz="2000">
              <a:latin typeface="Calibri" pitchFamily="-109" charset="0"/>
              <a:ea typeface="Arial" pitchFamily="-109" charset="0"/>
              <a:cs typeface="Arial" pitchFamily="-109" charset="0"/>
            </a:endParaRPr>
          </a:p>
          <a:p>
            <a:pPr>
              <a:spcAft>
                <a:spcPts val="1000"/>
              </a:spcAft>
            </a:pPr>
            <a:endParaRPr lang="en-US" sz="2000">
              <a:latin typeface="Times New Roman" pitchFamily="-109" charset="0"/>
              <a:ea typeface="Arial" pitchFamily="-109" charset="0"/>
              <a:cs typeface="Arial" pitchFamily="-109" charset="0"/>
            </a:endParaRPr>
          </a:p>
          <a:p>
            <a:pPr>
              <a:spcAft>
                <a:spcPts val="1000"/>
              </a:spcAft>
            </a:pPr>
            <a:endParaRPr lang="en-US" sz="1100">
              <a:latin typeface="Times New Roman" pitchFamily="-109" charset="0"/>
              <a:ea typeface="Arial" pitchFamily="-109" charset="0"/>
              <a:cs typeface="Arial" pitchFamily="-109" charset="0"/>
            </a:endParaRPr>
          </a:p>
          <a:p>
            <a:endParaRPr lang="en-US">
              <a:ea typeface="Arial" pitchFamily="-109" charset="0"/>
              <a:cs typeface="Arial" pitchFamily="-109" charset="0"/>
            </a:endParaRPr>
          </a:p>
        </p:txBody>
      </p:sp>
      <p:pic>
        <p:nvPicPr>
          <p:cNvPr id="19459" name="Picture 4" descr="Long Jump"/>
          <p:cNvPicPr>
            <a:picLocks noChangeAspect="1" noChangeArrowheads="1"/>
          </p:cNvPicPr>
          <p:nvPr/>
        </p:nvPicPr>
        <p:blipFill>
          <a:blip r:embed="rId3"/>
          <a:srcRect/>
          <a:stretch>
            <a:fillRect/>
          </a:stretch>
        </p:blipFill>
        <p:spPr bwMode="auto">
          <a:xfrm>
            <a:off x="5943600" y="228600"/>
            <a:ext cx="2743200" cy="173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2025</TotalTime>
  <Words>3380</Words>
  <Application>Microsoft Office PowerPoint</Application>
  <PresentationFormat>On-screen Show (4:3)</PresentationFormat>
  <Paragraphs>271</Paragraphs>
  <Slides>28</Slides>
  <Notes>28</Notes>
  <HiddenSlides>0</HiddenSlides>
  <MMClips>0</MMClips>
  <ScaleCrop>false</ScaleCrop>
  <HeadingPairs>
    <vt:vector size="4" baseType="variant">
      <vt:variant>
        <vt:lpstr>Design Template</vt:lpstr>
      </vt:variant>
      <vt:variant>
        <vt:i4>1</vt:i4>
      </vt:variant>
      <vt:variant>
        <vt:lpstr>Slide Titles</vt:lpstr>
      </vt:variant>
      <vt:variant>
        <vt:i4>28</vt:i4>
      </vt:variant>
    </vt:vector>
  </HeadingPairs>
  <TitlesOfParts>
    <vt:vector size="29" baseType="lpstr">
      <vt:lpstr>Default Design</vt:lpstr>
      <vt:lpstr>  Is That Me?    Interest Center on Human Body By Yodit Hizekiel yodit.hizekiel@icsaddis.edu.et</vt:lpstr>
      <vt:lpstr>The Interest Center</vt:lpstr>
      <vt:lpstr>Slide 3</vt:lpstr>
      <vt:lpstr>Resources</vt:lpstr>
      <vt:lpstr>Slide 5</vt:lpstr>
      <vt:lpstr>Slide 6</vt:lpstr>
      <vt:lpstr>Slide 7</vt:lpstr>
      <vt:lpstr>Slide 8</vt:lpstr>
      <vt:lpstr>Slide 9</vt:lpstr>
      <vt:lpstr>Task Card- Talent Search Prediction Sheet </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Enjoying the learning… </vt:lpstr>
      <vt:lpstr>Enjoying the learning….</vt:lpstr>
      <vt:lpstr>Effects on student AY</vt:lpstr>
      <vt:lpstr>Slide 28</vt:lpstr>
    </vt:vector>
  </TitlesOfParts>
  <Company>ICS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Study</dc:title>
  <dc:creator>yodit-h</dc:creator>
  <cp:lastModifiedBy>Susan Baum</cp:lastModifiedBy>
  <cp:revision>78</cp:revision>
  <dcterms:created xsi:type="dcterms:W3CDTF">2011-01-23T13:18:43Z</dcterms:created>
  <dcterms:modified xsi:type="dcterms:W3CDTF">2011-01-23T13:20:32Z</dcterms:modified>
</cp:coreProperties>
</file>